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sldIdLst>
    <p:sldId id="256" r:id="rId2"/>
    <p:sldId id="284" r:id="rId3"/>
    <p:sldId id="292" r:id="rId4"/>
    <p:sldId id="293" r:id="rId5"/>
    <p:sldId id="294" r:id="rId6"/>
    <p:sldId id="295" r:id="rId7"/>
    <p:sldId id="296" r:id="rId8"/>
    <p:sldId id="307" r:id="rId9"/>
    <p:sldId id="297" r:id="rId10"/>
    <p:sldId id="298" r:id="rId11"/>
    <p:sldId id="315" r:id="rId12"/>
    <p:sldId id="299" r:id="rId13"/>
    <p:sldId id="309" r:id="rId14"/>
    <p:sldId id="300" r:id="rId15"/>
    <p:sldId id="301" r:id="rId16"/>
    <p:sldId id="302" r:id="rId17"/>
    <p:sldId id="303" r:id="rId18"/>
    <p:sldId id="310" r:id="rId19"/>
    <p:sldId id="304" r:id="rId20"/>
    <p:sldId id="305" r:id="rId21"/>
    <p:sldId id="306" r:id="rId22"/>
    <p:sldId id="289" r:id="rId23"/>
    <p:sldId id="313" r:id="rId24"/>
    <p:sldId id="314" r:id="rId25"/>
    <p:sldId id="282" r:id="rId2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RITXU ETXEBERRIA AGIRRE" initials="AE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0000"/>
    <a:srgbClr val="CC6600"/>
    <a:srgbClr val="996600"/>
    <a:srgbClr val="FFECAF"/>
    <a:srgbClr val="518BE1"/>
    <a:srgbClr val="B5CCF9"/>
    <a:srgbClr val="3D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3" autoAdjust="0"/>
    <p:restoredTop sz="92518" autoAdjust="0"/>
  </p:normalViewPr>
  <p:slideViewPr>
    <p:cSldViewPr>
      <p:cViewPr>
        <p:scale>
          <a:sx n="80" d="100"/>
          <a:sy n="80" d="100"/>
        </p:scale>
        <p:origin x="-786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48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11-29T13:14:39.093" idx="1">
    <p:pos x="5760" y="-3"/>
    <p:text>Cambiar por la versión final corregido "kontrolpeano"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18/12/2017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2101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9552" y="1412776"/>
            <a:ext cx="8064895" cy="4353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8975" y="18864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259631" y="215441"/>
            <a:ext cx="7540327" cy="1066130"/>
          </a:xfrm>
        </p:spPr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4294967295" hasCustomPrompt="1"/>
          </p:nvPr>
        </p:nvSpPr>
        <p:spPr bwMode="auto">
          <a:xfrm>
            <a:off x="755576" y="1501899"/>
            <a:ext cx="792088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Font typeface="Wingdings" pitchFamily="2" charset="2"/>
              <a:buChar char="ü"/>
              <a:defRPr baseline="0"/>
            </a:lvl1pPr>
          </a:lstStyle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 err="1" smtClean="0">
                <a:latin typeface="Arial Unicode MS" pitchFamily="34" charset="-128"/>
              </a:rPr>
              <a:t>Ideia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 err="1" smtClean="0">
                <a:latin typeface="Arial Unicode MS" pitchFamily="34" charset="-128"/>
              </a:rPr>
              <a:t>nagusia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>
                <a:latin typeface="Arial Unicode MS" pitchFamily="34" charset="-128"/>
              </a:rPr>
              <a:t>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5580063" y="2276475"/>
            <a:ext cx="3168650" cy="3065463"/>
            <a:chOff x="3035" y="1570"/>
            <a:chExt cx="2204" cy="2158"/>
          </a:xfrm>
        </p:grpSpPr>
        <p:pic>
          <p:nvPicPr>
            <p:cNvPr id="6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182637"/>
            <a:ext cx="7772400" cy="2187675"/>
          </a:xfrm>
        </p:spPr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59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209107"/>
            <a:ext cx="802716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9552" y="2708920"/>
            <a:ext cx="8027169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380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1F952-DEB4-4628-9148-1FA6329BAFC3}" type="datetimeFigureOut">
              <a:rPr lang="es-ES"/>
              <a:pPr>
                <a:defRPr/>
              </a:pPr>
              <a:t>18/12/2017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B1682-C07D-4789-A0B6-44DAA6D414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691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66130"/>
          </a:xfrm>
        </p:spPr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412776"/>
            <a:ext cx="828092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B54B-F40E-4440-9BFD-8345DD8E37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484784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B54B-F40E-4440-9BFD-8345DD8E37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484784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18476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9" r:id="rId7"/>
    <p:sldLayoutId id="2147483885" r:id="rId8"/>
    <p:sldLayoutId id="2147483886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2.xml"/><Relationship Id="rId7" Type="http://schemas.openxmlformats.org/officeDocument/2006/relationships/hyperlink" Target="http://www.osakidetza.euskadi.eus/contenidos/informacion/cevime_infac_2017/eu_def/adjuntos/INFAC_Vol_25_n8_asma_nerabeetan_eta_helduetan.pdf" TargetMode="Externa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39750" y="1196975"/>
            <a:ext cx="7772400" cy="2303463"/>
          </a:xfrm>
        </p:spPr>
        <p:txBody>
          <a:bodyPr/>
          <a:lstStyle/>
          <a:p>
            <a:r>
              <a:rPr lang="es-ES_tradnl" sz="4000" dirty="0" smtClean="0"/>
              <a:t/>
            </a:r>
            <a:br>
              <a:rPr lang="es-ES_tradnl" sz="4000" dirty="0" smtClean="0"/>
            </a:br>
            <a:r>
              <a:rPr lang="eu-ES" sz="4000" b="1" dirty="0"/>
              <a:t>ASMA HELDUETAN ETA NERABEETAN</a:t>
            </a:r>
            <a:r>
              <a:rPr lang="es-ES_tradnl" sz="4000" dirty="0" smtClean="0">
                <a:solidFill>
                  <a:schemeClr val="tx2"/>
                </a:solidFill>
              </a:rPr>
              <a:t/>
            </a:r>
            <a:br>
              <a:rPr lang="es-ES_tradnl" sz="4000" dirty="0" smtClean="0">
                <a:solidFill>
                  <a:schemeClr val="tx2"/>
                </a:solidFill>
              </a:rPr>
            </a:br>
            <a:r>
              <a:rPr lang="es-ES_tradnl" sz="4000" dirty="0" smtClean="0">
                <a:solidFill>
                  <a:schemeClr val="tx2"/>
                </a:solidFill>
              </a:rPr>
              <a:t/>
            </a:r>
            <a:br>
              <a:rPr lang="es-ES_tradnl" sz="4000" dirty="0" smtClean="0">
                <a:solidFill>
                  <a:schemeClr val="tx2"/>
                </a:solidFill>
              </a:rPr>
            </a:br>
            <a:r>
              <a:rPr lang="es-ES_tradnl" sz="4000" dirty="0" smtClean="0">
                <a:solidFill>
                  <a:schemeClr val="tx2"/>
                </a:solidFill>
              </a:rPr>
              <a:t>25 </a:t>
            </a:r>
            <a:r>
              <a:rPr lang="es-ES_tradnl" sz="4000" dirty="0" err="1" smtClean="0">
                <a:solidFill>
                  <a:schemeClr val="tx2"/>
                </a:solidFill>
              </a:rPr>
              <a:t>Lib</a:t>
            </a:r>
            <a:r>
              <a:rPr lang="es-ES_tradnl" sz="4000" dirty="0" smtClean="0">
                <a:solidFill>
                  <a:schemeClr val="tx2"/>
                </a:solidFill>
              </a:rPr>
              <a:t>, 08 </a:t>
            </a:r>
            <a:r>
              <a:rPr lang="es-ES_tradnl" sz="4000" dirty="0" err="1" smtClean="0">
                <a:solidFill>
                  <a:schemeClr val="tx2"/>
                </a:solidFill>
              </a:rPr>
              <a:t>zk</a:t>
            </a:r>
            <a:r>
              <a:rPr lang="es-ES_tradnl" sz="4000" dirty="0" smtClean="0">
                <a:solidFill>
                  <a:schemeClr val="tx2"/>
                </a:solidFill>
              </a:rPr>
              <a:t>. 2017</a:t>
            </a:r>
            <a:br>
              <a:rPr lang="es-ES_tradnl" sz="4000" dirty="0" smtClean="0">
                <a:solidFill>
                  <a:schemeClr val="tx2"/>
                </a:solidFill>
              </a:rPr>
            </a:br>
            <a:endParaRPr lang="es-ES" sz="4000" dirty="0" smtClean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Tratamendu</a:t>
            </a:r>
            <a:r>
              <a:rPr lang="es-ES" dirty="0"/>
              <a:t> </a:t>
            </a:r>
            <a:r>
              <a:rPr lang="es-ES" dirty="0" err="1"/>
              <a:t>farmakologikoa</a:t>
            </a:r>
            <a:r>
              <a:rPr lang="es-ES" dirty="0"/>
              <a:t> (I)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340768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endParaRPr lang="es-ES" sz="18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latin typeface="Arial Unicode MS" pitchFamily="34" charset="-128"/>
              </a:rPr>
              <a:t>Asmaren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tratamenduak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indibidualizatua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 smtClean="0">
                <a:latin typeface="Arial Unicode MS" pitchFamily="34" charset="-128"/>
              </a:rPr>
              <a:t>mailakatua</a:t>
            </a:r>
            <a:r>
              <a:rPr lang="es-ES" sz="1800" dirty="0" smtClean="0">
                <a:latin typeface="Arial Unicode MS" pitchFamily="34" charset="-128"/>
              </a:rPr>
              <a:t> (1. </a:t>
            </a:r>
            <a:r>
              <a:rPr lang="es-ES" sz="1800" dirty="0" err="1" smtClean="0">
                <a:latin typeface="Arial Unicode MS" pitchFamily="34" charset="-128"/>
              </a:rPr>
              <a:t>irudia</a:t>
            </a:r>
            <a:r>
              <a:rPr lang="es-ES" sz="1800" dirty="0" smtClean="0">
                <a:latin typeface="Arial Unicode MS" pitchFamily="34" charset="-128"/>
              </a:rPr>
              <a:t>) </a:t>
            </a:r>
            <a:r>
              <a:rPr lang="es-ES" sz="1800" dirty="0">
                <a:latin typeface="Arial Unicode MS" pitchFamily="34" charset="-128"/>
              </a:rPr>
              <a:t>izan </a:t>
            </a:r>
            <a:r>
              <a:rPr lang="es-ES" sz="1800" dirty="0" err="1">
                <a:latin typeface="Arial Unicode MS" pitchFamily="34" charset="-128"/>
              </a:rPr>
              <a:t>behar</a:t>
            </a:r>
            <a:r>
              <a:rPr lang="es-ES" sz="1800" dirty="0">
                <a:latin typeface="Arial Unicode MS" pitchFamily="34" charset="-128"/>
              </a:rPr>
              <a:t> du eta </a:t>
            </a:r>
            <a:r>
              <a:rPr lang="es-ES" sz="1800" dirty="0" err="1">
                <a:latin typeface="Arial Unicode MS" pitchFamily="34" charset="-128"/>
              </a:rPr>
              <a:t>etengabe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egokitu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behar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</a:rPr>
              <a:t>da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latin typeface="Arial Unicode MS" pitchFamily="34" charset="-128"/>
              </a:rPr>
              <a:t>Paziente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bakoitzaren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egoerarako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egokiena</a:t>
            </a:r>
            <a:r>
              <a:rPr lang="es-ES" sz="1800" dirty="0">
                <a:latin typeface="Arial Unicode MS" pitchFamily="34" charset="-128"/>
              </a:rPr>
              <a:t> den </a:t>
            </a:r>
            <a:r>
              <a:rPr lang="es-ES" sz="1800" dirty="0" err="1">
                <a:latin typeface="Arial Unicode MS" pitchFamily="34" charset="-128"/>
              </a:rPr>
              <a:t>mailan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hasi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behar</a:t>
            </a:r>
            <a:r>
              <a:rPr lang="es-ES" sz="1800" dirty="0">
                <a:latin typeface="Arial Unicode MS" pitchFamily="34" charset="-128"/>
              </a:rPr>
              <a:t> da </a:t>
            </a:r>
            <a:r>
              <a:rPr lang="es-ES" sz="1800" dirty="0" err="1" smtClean="0">
                <a:latin typeface="Arial Unicode MS" pitchFamily="34" charset="-128"/>
              </a:rPr>
              <a:t>tratamendua</a:t>
            </a:r>
            <a:r>
              <a:rPr lang="es-ES" sz="1800" dirty="0" smtClean="0">
                <a:latin typeface="Arial Unicode MS" pitchFamily="34" charset="-128"/>
              </a:rPr>
              <a:t> 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latin typeface="Arial Unicode MS" pitchFamily="34" charset="-128"/>
              </a:rPr>
              <a:t>Helburua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kontrol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egokia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azkar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lortu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hari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eustea</a:t>
            </a:r>
            <a:r>
              <a:rPr lang="es-ES" sz="1800" dirty="0">
                <a:latin typeface="Arial Unicode MS" pitchFamily="34" charset="-128"/>
              </a:rPr>
              <a:t> da, </a:t>
            </a:r>
            <a:r>
              <a:rPr lang="es-ES" sz="1800" dirty="0" err="1">
                <a:latin typeface="Arial Unicode MS" pitchFamily="34" charset="-128"/>
              </a:rPr>
              <a:t>beharrezkoa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bada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maila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igoz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edo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egokia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denean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jaitsiz</a:t>
            </a:r>
            <a:r>
              <a:rPr lang="es-ES" sz="1800" dirty="0">
                <a:latin typeface="Arial Unicode MS" pitchFamily="34" charset="-128"/>
              </a:rPr>
              <a:t>. </a:t>
            </a:r>
            <a:endParaRPr lang="es-ES" sz="18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sv-SE" sz="1800" dirty="0">
                <a:latin typeface="Arial Unicode MS" pitchFamily="34" charset="-128"/>
              </a:rPr>
              <a:t>Tratamendua aldatu baino lehen, atxikidura, inhalazio-teknika eta faktore abiarazleak hartu behar dira </a:t>
            </a:r>
            <a:r>
              <a:rPr lang="sv-SE" sz="1800" dirty="0" smtClean="0">
                <a:latin typeface="Arial Unicode MS" pitchFamily="34" charset="-128"/>
              </a:rPr>
              <a:t>kontuan.</a:t>
            </a: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0252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391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9565"/>
            <a:ext cx="8704626" cy="624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42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es-ES" dirty="0" err="1"/>
              <a:t>Tratamendu</a:t>
            </a:r>
            <a:r>
              <a:rPr lang="es-ES" dirty="0"/>
              <a:t> </a:t>
            </a:r>
            <a:r>
              <a:rPr lang="es-ES" dirty="0" err="1" smtClean="0"/>
              <a:t>farmakologikoa</a:t>
            </a:r>
            <a:r>
              <a:rPr lang="es-ES" dirty="0" smtClean="0"/>
              <a:t> (II)</a:t>
            </a:r>
            <a:endParaRPr lang="es-E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980728"/>
            <a:ext cx="856895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+mj-lt"/>
              <a:buAutoNum type="arabicPeriod"/>
            </a:pPr>
            <a:r>
              <a:rPr lang="es-ES" sz="1800" dirty="0" err="1" smtClean="0">
                <a:solidFill>
                  <a:schemeClr val="tx2"/>
                </a:solidFill>
                <a:latin typeface="Arial Black" pitchFamily="34" charset="0"/>
              </a:rPr>
              <a:t>maila</a:t>
            </a:r>
            <a:r>
              <a:rPr lang="es-ES" sz="1800" dirty="0">
                <a:solidFill>
                  <a:schemeClr val="tx2"/>
                </a:solidFill>
                <a:latin typeface="Arial Black" pitchFamily="34" charset="0"/>
              </a:rPr>
              <a:t>. (SABA) </a:t>
            </a:r>
            <a:r>
              <a:rPr lang="es-ES" sz="1800" dirty="0" err="1">
                <a:solidFill>
                  <a:schemeClr val="tx2"/>
                </a:solidFill>
                <a:latin typeface="Arial Black" pitchFamily="34" charset="0"/>
              </a:rPr>
              <a:t>bidez</a:t>
            </a:r>
            <a:r>
              <a:rPr lang="es-ES" sz="18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1800" dirty="0" err="1">
                <a:solidFill>
                  <a:schemeClr val="tx2"/>
                </a:solidFill>
                <a:latin typeface="Arial Black" pitchFamily="34" charset="0"/>
              </a:rPr>
              <a:t>arintzeko</a:t>
            </a:r>
            <a:r>
              <a:rPr lang="es-ES" sz="18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1800" dirty="0" err="1">
                <a:solidFill>
                  <a:schemeClr val="tx2"/>
                </a:solidFill>
                <a:latin typeface="Arial Black" pitchFamily="34" charset="0"/>
              </a:rPr>
              <a:t>tratamendu</a:t>
            </a:r>
            <a:r>
              <a:rPr lang="es-ES" sz="18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1800" dirty="0" err="1">
                <a:solidFill>
                  <a:schemeClr val="tx2"/>
                </a:solidFill>
                <a:latin typeface="Arial Black" pitchFamily="34" charset="0"/>
              </a:rPr>
              <a:t>intermitentea</a:t>
            </a:r>
            <a:r>
              <a:rPr lang="es-ES" sz="18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endParaRPr lang="es-ES" sz="18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400" dirty="0" smtClean="0">
                <a:latin typeface="Arial Unicode MS" pitchFamily="34" charset="-128"/>
              </a:rPr>
              <a:t>SABA </a:t>
            </a:r>
            <a:r>
              <a:rPr lang="es-ES" sz="1400" dirty="0" err="1">
                <a:latin typeface="Arial Unicode MS" pitchFamily="34" charset="-128"/>
              </a:rPr>
              <a:t>bat</a:t>
            </a:r>
            <a:r>
              <a:rPr lang="es-ES" sz="1400" dirty="0">
                <a:latin typeface="Arial Unicode MS" pitchFamily="34" charset="-128"/>
              </a:rPr>
              <a:t> (</a:t>
            </a:r>
            <a:r>
              <a:rPr lang="es-ES" sz="1400" dirty="0" err="1">
                <a:latin typeface="Arial Unicode MS" pitchFamily="34" charset="-128"/>
              </a:rPr>
              <a:t>salbutamola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edo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terbutalina</a:t>
            </a:r>
            <a:r>
              <a:rPr lang="es-ES" sz="1400" dirty="0">
                <a:latin typeface="Arial Unicode MS" pitchFamily="34" charset="-128"/>
              </a:rPr>
              <a:t>) </a:t>
            </a:r>
            <a:r>
              <a:rPr lang="es-ES" sz="1400" dirty="0" err="1">
                <a:latin typeface="Arial Unicode MS" pitchFamily="34" charset="-128"/>
              </a:rPr>
              <a:t>agindu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behar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zaie</a:t>
            </a:r>
            <a:r>
              <a:rPr lang="es-ES" sz="1400" dirty="0">
                <a:latin typeface="Arial Unicode MS" pitchFamily="34" charset="-128"/>
              </a:rPr>
              <a:t> asma </a:t>
            </a:r>
            <a:r>
              <a:rPr lang="es-ES" sz="1400" dirty="0" err="1">
                <a:latin typeface="Arial Unicode MS" pitchFamily="34" charset="-128"/>
              </a:rPr>
              <a:t>duten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paziente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guztiei</a:t>
            </a:r>
            <a:r>
              <a:rPr lang="es-ES" sz="1400" dirty="0">
                <a:latin typeface="Arial Unicode MS" pitchFamily="34" charset="-128"/>
              </a:rPr>
              <a:t>, </a:t>
            </a:r>
            <a:r>
              <a:rPr lang="es-ES" sz="1400" dirty="0" err="1">
                <a:latin typeface="Arial Unicode MS" pitchFamily="34" charset="-128"/>
              </a:rPr>
              <a:t>eskariaren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arabera</a:t>
            </a:r>
            <a:r>
              <a:rPr lang="es-ES" sz="1400" dirty="0">
                <a:latin typeface="Arial Unicode MS" pitchFamily="34" charset="-128"/>
              </a:rPr>
              <a:t>, </a:t>
            </a:r>
            <a:r>
              <a:rPr lang="es-ES" sz="1400" dirty="0" err="1">
                <a:latin typeface="Arial Unicode MS" pitchFamily="34" charset="-128"/>
              </a:rPr>
              <a:t>arintzeko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edo</a:t>
            </a:r>
            <a:r>
              <a:rPr lang="es-ES" sz="1400" dirty="0">
                <a:latin typeface="Arial Unicode MS" pitchFamily="34" charset="-128"/>
              </a:rPr>
              <a:t> “</a:t>
            </a:r>
            <a:r>
              <a:rPr lang="es-ES" sz="1400" dirty="0" err="1">
                <a:latin typeface="Arial Unicode MS" pitchFamily="34" charset="-128"/>
              </a:rPr>
              <a:t>erreskate"ko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tratamendu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sintomatiko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gisa</a:t>
            </a:r>
            <a:r>
              <a:rPr lang="es-ES" sz="1400" dirty="0">
                <a:latin typeface="Arial Unicode MS" pitchFamily="34" charset="-128"/>
              </a:rPr>
              <a:t>. </a:t>
            </a:r>
            <a:r>
              <a:rPr lang="es-ES" sz="1400" dirty="0" err="1">
                <a:latin typeface="Arial Unicode MS" pitchFamily="34" charset="-128"/>
              </a:rPr>
              <a:t>Noizbehinkako</a:t>
            </a:r>
            <a:r>
              <a:rPr lang="es-ES" sz="1400" dirty="0">
                <a:latin typeface="Arial Unicode MS" pitchFamily="34" charset="-128"/>
              </a:rPr>
              <a:t> eta </a:t>
            </a:r>
            <a:r>
              <a:rPr lang="es-ES" sz="1400" dirty="0" err="1">
                <a:latin typeface="Arial Unicode MS" pitchFamily="34" charset="-128"/>
              </a:rPr>
              <a:t>iraupen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laburreko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sintomak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dauzkaten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pazienteek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tratamendu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bakar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gisa</a:t>
            </a:r>
            <a:r>
              <a:rPr lang="es-ES" sz="1400" dirty="0">
                <a:latin typeface="Arial Unicode MS" pitchFamily="34" charset="-128"/>
              </a:rPr>
              <a:t> jaso </a:t>
            </a:r>
            <a:r>
              <a:rPr lang="es-ES" sz="1400" dirty="0" err="1">
                <a:latin typeface="Arial Unicode MS" pitchFamily="34" charset="-128"/>
              </a:rPr>
              <a:t>dezakete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smtClean="0">
                <a:latin typeface="Arial Unicode MS" pitchFamily="34" charset="-128"/>
              </a:rPr>
              <a:t>SABA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400" dirty="0" err="1">
                <a:latin typeface="Arial Unicode MS" pitchFamily="34" charset="-128"/>
              </a:rPr>
              <a:t>Iraupen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laburreko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antikolinergiko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inhalatuek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edo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SAMAk</a:t>
            </a:r>
            <a:r>
              <a:rPr lang="es-ES" sz="1400" dirty="0">
                <a:latin typeface="Arial Unicode MS" pitchFamily="34" charset="-128"/>
              </a:rPr>
              <a:t> (</a:t>
            </a:r>
            <a:r>
              <a:rPr lang="es-ES" sz="1400" dirty="0" err="1">
                <a:latin typeface="Arial Unicode MS" pitchFamily="34" charset="-128"/>
              </a:rPr>
              <a:t>ipratropio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bromuroa</a:t>
            </a:r>
            <a:r>
              <a:rPr lang="es-ES" sz="1400" dirty="0">
                <a:latin typeface="Arial Unicode MS" pitchFamily="34" charset="-128"/>
              </a:rPr>
              <a:t>) </a:t>
            </a:r>
            <a:r>
              <a:rPr lang="es-ES" sz="1400" dirty="0" err="1">
                <a:latin typeface="Arial Unicode MS" pitchFamily="34" charset="-128"/>
              </a:rPr>
              <a:t>ekintza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hasiera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motelagoa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daukate</a:t>
            </a:r>
            <a:r>
              <a:rPr lang="es-ES" sz="1400" dirty="0">
                <a:latin typeface="Arial Unicode MS" pitchFamily="34" charset="-128"/>
              </a:rPr>
              <a:t> eta, </a:t>
            </a:r>
            <a:r>
              <a:rPr lang="es-ES" sz="1400" dirty="0" err="1">
                <a:latin typeface="Arial Unicode MS" pitchFamily="34" charset="-128"/>
              </a:rPr>
              <a:t>beraz</a:t>
            </a:r>
            <a:r>
              <a:rPr lang="es-ES" sz="1400" dirty="0">
                <a:latin typeface="Arial Unicode MS" pitchFamily="34" charset="-128"/>
              </a:rPr>
              <a:t>, </a:t>
            </a:r>
            <a:r>
              <a:rPr lang="es-ES" sz="1400" dirty="0" err="1">
                <a:latin typeface="Arial Unicode MS" pitchFamily="34" charset="-128"/>
              </a:rPr>
              <a:t>ez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dira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lehen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aukerakoak</a:t>
            </a:r>
            <a:r>
              <a:rPr lang="es-ES" sz="1400" dirty="0">
                <a:latin typeface="Arial Unicode MS" pitchFamily="34" charset="-128"/>
              </a:rPr>
              <a:t>. </a:t>
            </a:r>
            <a:r>
              <a:rPr lang="es-ES" sz="1400" dirty="0" err="1">
                <a:latin typeface="Arial Unicode MS" pitchFamily="34" charset="-128"/>
              </a:rPr>
              <a:t>SABArekiko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intolerantzia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kasuetan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 smtClean="0">
                <a:latin typeface="Arial Unicode MS" pitchFamily="34" charset="-128"/>
              </a:rPr>
              <a:t>baloratu</a:t>
            </a:r>
            <a:r>
              <a:rPr lang="es-ES" sz="14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8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it-IT" sz="1800" dirty="0">
                <a:solidFill>
                  <a:schemeClr val="tx2"/>
                </a:solidFill>
                <a:latin typeface="Arial Black" pitchFamily="34" charset="0"/>
              </a:rPr>
              <a:t>2. maila. Tratamendu kontrolatzailearen </a:t>
            </a:r>
            <a:r>
              <a:rPr lang="it-IT" sz="1800" dirty="0" smtClean="0">
                <a:solidFill>
                  <a:schemeClr val="tx2"/>
                </a:solidFill>
                <a:latin typeface="Arial Black" pitchFamily="34" charset="0"/>
              </a:rPr>
              <a:t>sarrera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400" dirty="0" smtClean="0">
                <a:latin typeface="Arial Unicode MS" pitchFamily="34" charset="-128"/>
              </a:rPr>
              <a:t>SABA </a:t>
            </a:r>
            <a:r>
              <a:rPr lang="es-ES" sz="1400" dirty="0" err="1">
                <a:latin typeface="Arial Unicode MS" pitchFamily="34" charset="-128"/>
              </a:rPr>
              <a:t>bidez</a:t>
            </a:r>
            <a:r>
              <a:rPr lang="es-ES" sz="1400" dirty="0">
                <a:latin typeface="Arial Unicode MS" pitchFamily="34" charset="-128"/>
              </a:rPr>
              <a:t> asma </a:t>
            </a:r>
            <a:r>
              <a:rPr lang="es-ES" sz="1400" dirty="0" err="1">
                <a:latin typeface="Arial Unicode MS" pitchFamily="34" charset="-128"/>
              </a:rPr>
              <a:t>behar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bezala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kontrolatzen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ez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duten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pazienteen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kasuan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inhalatutako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kortikoideak</a:t>
            </a:r>
            <a:r>
              <a:rPr lang="es-ES" sz="1400" dirty="0">
                <a:latin typeface="Arial Unicode MS" pitchFamily="34" charset="-128"/>
              </a:rPr>
              <a:t> (IK) </a:t>
            </a:r>
            <a:r>
              <a:rPr lang="es-ES" sz="1400" dirty="0" err="1">
                <a:latin typeface="Arial Unicode MS" pitchFamily="34" charset="-128"/>
              </a:rPr>
              <a:t>izango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dira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lehen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aukerako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tratamendu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 smtClean="0">
                <a:latin typeface="Arial Unicode MS" pitchFamily="34" charset="-128"/>
              </a:rPr>
              <a:t>kontrolatzailea</a:t>
            </a:r>
            <a:r>
              <a:rPr lang="es-ES" sz="1400" dirty="0" smtClean="0">
                <a:latin typeface="Arial Unicode MS" pitchFamily="34" charset="-128"/>
              </a:rPr>
              <a:t>.</a:t>
            </a:r>
          </a:p>
          <a:p>
            <a:r>
              <a:rPr lang="es-ES" sz="1400" dirty="0">
                <a:latin typeface="Arial Unicode MS" pitchFamily="34" charset="-128"/>
              </a:rPr>
              <a:t>Oro </a:t>
            </a:r>
            <a:r>
              <a:rPr lang="es-ES" sz="1400" dirty="0" err="1">
                <a:latin typeface="Arial Unicode MS" pitchFamily="34" charset="-128"/>
              </a:rPr>
              <a:t>har</a:t>
            </a:r>
            <a:r>
              <a:rPr lang="es-ES" sz="1400" dirty="0">
                <a:latin typeface="Arial Unicode MS" pitchFamily="34" charset="-128"/>
              </a:rPr>
              <a:t>, IK </a:t>
            </a:r>
            <a:r>
              <a:rPr lang="es-ES" sz="1400" dirty="0" err="1">
                <a:latin typeface="Arial Unicode MS" pitchFamily="34" charset="-128"/>
              </a:rPr>
              <a:t>erabiltzen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hastea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gomendatzen</a:t>
            </a:r>
            <a:r>
              <a:rPr lang="es-ES" sz="1400" dirty="0">
                <a:latin typeface="Arial Unicode MS" pitchFamily="34" charset="-128"/>
              </a:rPr>
              <a:t> da </a:t>
            </a:r>
            <a:r>
              <a:rPr lang="es-ES" sz="1400" dirty="0" err="1">
                <a:latin typeface="Arial Unicode MS" pitchFamily="34" charset="-128"/>
              </a:rPr>
              <a:t>sintoma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etengabeak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dauzkaten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pazienteen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kasuan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nahiz</a:t>
            </a:r>
            <a:r>
              <a:rPr lang="es-ES" sz="1400" dirty="0">
                <a:latin typeface="Arial Unicode MS" pitchFamily="34" charset="-128"/>
              </a:rPr>
              <a:t>, </a:t>
            </a:r>
            <a:r>
              <a:rPr lang="es-ES" sz="1400" dirty="0" err="1">
                <a:latin typeface="Arial Unicode MS" pitchFamily="34" charset="-128"/>
              </a:rPr>
              <a:t>noizbehinkako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sintomak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izanda</a:t>
            </a:r>
            <a:r>
              <a:rPr lang="es-ES" sz="1400" dirty="0">
                <a:latin typeface="Arial Unicode MS" pitchFamily="34" charset="-128"/>
              </a:rPr>
              <a:t>, </a:t>
            </a:r>
            <a:r>
              <a:rPr lang="es-ES" sz="1400" dirty="0" err="1">
                <a:latin typeface="Arial Unicode MS" pitchFamily="34" charset="-128"/>
              </a:rPr>
              <a:t>klinikoki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garrantzitsuak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diren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exazerbazioak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dauzkatenen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 smtClean="0">
                <a:latin typeface="Arial Unicode MS" pitchFamily="34" charset="-128"/>
              </a:rPr>
              <a:t>kasuan</a:t>
            </a:r>
            <a:r>
              <a:rPr lang="es-ES" sz="1400" dirty="0" smtClean="0">
                <a:latin typeface="Arial Unicode MS" pitchFamily="34" charset="-128"/>
              </a:rPr>
              <a:t>. </a:t>
            </a:r>
          </a:p>
          <a:p>
            <a:r>
              <a:rPr lang="it-IT" sz="1400" dirty="0" smtClean="0">
                <a:latin typeface="Arial Unicode MS" pitchFamily="34" charset="-128"/>
              </a:rPr>
              <a:t>Tratamenduari </a:t>
            </a:r>
            <a:r>
              <a:rPr lang="it-IT" sz="1400" dirty="0">
                <a:latin typeface="Arial Unicode MS" pitchFamily="34" charset="-128"/>
              </a:rPr>
              <a:t>dosi baxuekin ekitea eta asmaren kontrolari eusteko </a:t>
            </a:r>
            <a:r>
              <a:rPr lang="it-IT" sz="1400" dirty="0" smtClean="0">
                <a:latin typeface="Arial Unicode MS" pitchFamily="34" charset="-128"/>
              </a:rPr>
              <a:t>dosi </a:t>
            </a:r>
            <a:r>
              <a:rPr lang="it-IT" sz="1400" dirty="0">
                <a:latin typeface="Arial Unicode MS" pitchFamily="34" charset="-128"/>
              </a:rPr>
              <a:t>eraginkorrik txikiena </a:t>
            </a:r>
            <a:r>
              <a:rPr lang="it-IT" sz="1400" dirty="0" smtClean="0">
                <a:latin typeface="Arial Unicode MS" pitchFamily="34" charset="-128"/>
              </a:rPr>
              <a:t>erabiltzea </a:t>
            </a:r>
            <a:r>
              <a:rPr lang="it-IT" sz="1400" dirty="0">
                <a:latin typeface="Arial Unicode MS" pitchFamily="34" charset="-128"/>
              </a:rPr>
              <a:t>gomendatzen </a:t>
            </a:r>
            <a:r>
              <a:rPr lang="it-IT" sz="1400" dirty="0" smtClean="0">
                <a:latin typeface="Arial Unicode MS" pitchFamily="34" charset="-128"/>
              </a:rPr>
              <a:t>da</a:t>
            </a:r>
          </a:p>
          <a:p>
            <a:r>
              <a:rPr lang="es-ES" sz="1400" dirty="0" err="1" smtClean="0">
                <a:latin typeface="Arial Unicode MS" pitchFamily="34" charset="-128"/>
              </a:rPr>
              <a:t>Apur</a:t>
            </a:r>
            <a:r>
              <a:rPr lang="es-ES" sz="1400" dirty="0" smtClean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bat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eraginkorragoak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dira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egunean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birritan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hartzen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 smtClean="0">
                <a:latin typeface="Arial Unicode MS" pitchFamily="34" charset="-128"/>
              </a:rPr>
              <a:t>direnean</a:t>
            </a:r>
            <a:r>
              <a:rPr lang="es-ES" sz="1400" dirty="0">
                <a:latin typeface="Arial Unicode MS" pitchFamily="34" charset="-128"/>
              </a:rPr>
              <a:t> (</a:t>
            </a:r>
            <a:r>
              <a:rPr lang="es-ES" sz="1400" dirty="0" err="1">
                <a:latin typeface="Arial Unicode MS" pitchFamily="34" charset="-128"/>
              </a:rPr>
              <a:t>ziklesonida</a:t>
            </a:r>
            <a:r>
              <a:rPr lang="es-ES" sz="1400" dirty="0">
                <a:latin typeface="Arial Unicode MS" pitchFamily="34" charset="-128"/>
              </a:rPr>
              <a:t> izan </a:t>
            </a:r>
            <a:r>
              <a:rPr lang="es-ES" sz="1400" dirty="0" err="1">
                <a:latin typeface="Arial Unicode MS" pitchFamily="34" charset="-128"/>
              </a:rPr>
              <a:t>ezik</a:t>
            </a:r>
            <a:r>
              <a:rPr lang="es-ES" sz="1400" dirty="0">
                <a:latin typeface="Arial Unicode MS" pitchFamily="34" charset="-128"/>
              </a:rPr>
              <a:t>) , </a:t>
            </a:r>
            <a:r>
              <a:rPr lang="es-ES" sz="1400" dirty="0" err="1">
                <a:latin typeface="Arial Unicode MS" pitchFamily="34" charset="-128"/>
              </a:rPr>
              <a:t>baina</a:t>
            </a:r>
            <a:r>
              <a:rPr lang="es-ES" sz="1400" dirty="0">
                <a:latin typeface="Arial Unicode MS" pitchFamily="34" charset="-128"/>
              </a:rPr>
              <a:t> asma </a:t>
            </a:r>
            <a:r>
              <a:rPr lang="es-ES" sz="1400" dirty="0" err="1">
                <a:latin typeface="Arial Unicode MS" pitchFamily="34" charset="-128"/>
              </a:rPr>
              <a:t>arina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nahiz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ondo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kontrolatua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daukaten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pazienteen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kasuan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egunean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behin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erabil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daitezke</a:t>
            </a:r>
            <a:r>
              <a:rPr lang="es-ES" sz="1400" dirty="0">
                <a:latin typeface="Arial Unicode MS" pitchFamily="34" charset="-128"/>
              </a:rPr>
              <a:t>. IK </a:t>
            </a:r>
            <a:r>
              <a:rPr lang="es-ES" sz="1400" dirty="0" err="1">
                <a:latin typeface="Arial Unicode MS" pitchFamily="34" charset="-128"/>
              </a:rPr>
              <a:t>modu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intermitentean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 smtClean="0">
                <a:latin typeface="Arial Unicode MS" pitchFamily="34" charset="-128"/>
              </a:rPr>
              <a:t>hartuta</a:t>
            </a:r>
            <a:r>
              <a:rPr lang="es-ES" sz="1400" dirty="0" smtClean="0">
                <a:latin typeface="Arial Unicode MS" pitchFamily="34" charset="-128"/>
              </a:rPr>
              <a:t> </a:t>
            </a:r>
            <a:r>
              <a:rPr lang="es-ES" sz="1400" dirty="0" err="1" smtClean="0">
                <a:latin typeface="Arial Unicode MS" pitchFamily="34" charset="-128"/>
              </a:rPr>
              <a:t>ez</a:t>
            </a:r>
            <a:r>
              <a:rPr lang="es-ES" sz="1400" dirty="0" smtClean="0">
                <a:latin typeface="Arial Unicode MS" pitchFamily="34" charset="-128"/>
              </a:rPr>
              <a:t> da </a:t>
            </a:r>
            <a:r>
              <a:rPr lang="es-ES" sz="1400" dirty="0" err="1">
                <a:latin typeface="Arial Unicode MS" pitchFamily="34" charset="-128"/>
              </a:rPr>
              <a:t>lortzen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tratamendu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erregularrarekin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lortzen</a:t>
            </a:r>
            <a:r>
              <a:rPr lang="es-ES" sz="1400" dirty="0">
                <a:latin typeface="Arial Unicode MS" pitchFamily="34" charset="-128"/>
              </a:rPr>
              <a:t> den </a:t>
            </a:r>
            <a:r>
              <a:rPr lang="es-ES" sz="1400" dirty="0" err="1">
                <a:latin typeface="Arial Unicode MS" pitchFamily="34" charset="-128"/>
              </a:rPr>
              <a:t>sintomen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kontrol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maila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bera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smtClean="0">
                <a:latin typeface="Arial Unicode MS" pitchFamily="34" charset="-128"/>
              </a:rPr>
              <a:t>(</a:t>
            </a:r>
            <a:r>
              <a:rPr lang="es-ES" sz="1400" dirty="0" err="1" smtClean="0">
                <a:latin typeface="Arial Unicode MS" pitchFamily="34" charset="-128"/>
              </a:rPr>
              <a:t>soilik</a:t>
            </a:r>
            <a:r>
              <a:rPr lang="es-ES" sz="1400" dirty="0" smtClean="0">
                <a:latin typeface="Arial Unicode MS" pitchFamily="34" charset="-128"/>
              </a:rPr>
              <a:t> </a:t>
            </a:r>
            <a:r>
              <a:rPr lang="es-ES" sz="1400" dirty="0" err="1" smtClean="0">
                <a:latin typeface="Arial Unicode MS" pitchFamily="34" charset="-128"/>
              </a:rPr>
              <a:t>urtaroko</a:t>
            </a:r>
            <a:r>
              <a:rPr lang="es-ES" sz="1400" dirty="0" smtClean="0">
                <a:latin typeface="Arial Unicode MS" pitchFamily="34" charset="-128"/>
              </a:rPr>
              <a:t> asma </a:t>
            </a:r>
            <a:r>
              <a:rPr lang="es-ES" sz="1400" dirty="0" err="1" smtClean="0">
                <a:latin typeface="Arial Unicode MS" pitchFamily="34" charset="-128"/>
              </a:rPr>
              <a:t>alergikoan</a:t>
            </a:r>
            <a:r>
              <a:rPr lang="es-ES" sz="1400" dirty="0" smtClean="0">
                <a:latin typeface="Arial Unicode MS" pitchFamily="34" charset="-128"/>
              </a:rPr>
              <a:t> </a:t>
            </a:r>
            <a:r>
              <a:rPr lang="es-ES" sz="1400" dirty="0" err="1" smtClean="0">
                <a:latin typeface="Arial Unicode MS" pitchFamily="34" charset="-128"/>
              </a:rPr>
              <a:t>kontsideratu</a:t>
            </a:r>
            <a:r>
              <a:rPr lang="es-ES" sz="1400" dirty="0" smtClean="0">
                <a:latin typeface="Arial Unicode MS" pitchFamily="34" charset="-128"/>
              </a:rPr>
              <a:t>).</a:t>
            </a:r>
            <a:endParaRPr lang="es-ES" sz="14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110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9" r="3238"/>
          <a:stretch/>
        </p:blipFill>
        <p:spPr bwMode="auto">
          <a:xfrm>
            <a:off x="53159" y="476672"/>
            <a:ext cx="9090841" cy="638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451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80920" cy="1143000"/>
          </a:xfrm>
        </p:spPr>
        <p:txBody>
          <a:bodyPr/>
          <a:lstStyle/>
          <a:p>
            <a:r>
              <a:rPr lang="es-ES" dirty="0" err="1"/>
              <a:t>Tratamendu</a:t>
            </a:r>
            <a:r>
              <a:rPr lang="es-ES" dirty="0"/>
              <a:t> </a:t>
            </a:r>
            <a:r>
              <a:rPr lang="es-ES" dirty="0" err="1"/>
              <a:t>farmakologikoa</a:t>
            </a:r>
            <a:r>
              <a:rPr lang="es-ES" dirty="0"/>
              <a:t> (</a:t>
            </a:r>
            <a:r>
              <a:rPr lang="es-ES" dirty="0" smtClean="0"/>
              <a:t>III)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196752"/>
            <a:ext cx="849694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800" dirty="0">
                <a:solidFill>
                  <a:schemeClr val="tx2"/>
                </a:solidFill>
                <a:latin typeface="Arial Black" pitchFamily="34" charset="0"/>
              </a:rPr>
              <a:t>3. </a:t>
            </a:r>
            <a:r>
              <a:rPr lang="es-ES" sz="1800" dirty="0" err="1">
                <a:solidFill>
                  <a:schemeClr val="tx2"/>
                </a:solidFill>
                <a:latin typeface="Arial Black" pitchFamily="34" charset="0"/>
              </a:rPr>
              <a:t>maila</a:t>
            </a:r>
            <a:r>
              <a:rPr lang="es-ES" sz="1800" dirty="0">
                <a:solidFill>
                  <a:schemeClr val="tx2"/>
                </a:solidFill>
                <a:latin typeface="Arial Black" pitchFamily="34" charset="0"/>
              </a:rPr>
              <a:t>. Terapia </a:t>
            </a:r>
            <a:r>
              <a:rPr lang="es-ES" sz="1800" dirty="0" err="1">
                <a:solidFill>
                  <a:schemeClr val="tx2"/>
                </a:solidFill>
                <a:latin typeface="Arial Black" pitchFamily="34" charset="0"/>
              </a:rPr>
              <a:t>erantsiaren</a:t>
            </a:r>
            <a:r>
              <a:rPr lang="es-ES" sz="18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  <a:latin typeface="Arial Black" pitchFamily="34" charset="0"/>
              </a:rPr>
              <a:t>hasiera</a:t>
            </a:r>
            <a:endParaRPr lang="es-ES" sz="18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latin typeface="Arial Unicode MS" pitchFamily="34" charset="-128"/>
              </a:rPr>
              <a:t>P</a:t>
            </a:r>
            <a:r>
              <a:rPr lang="es-ES" sz="1800" dirty="0" err="1" smtClean="0">
                <a:latin typeface="Arial Unicode MS" pitchFamily="34" charset="-128"/>
              </a:rPr>
              <a:t>azienteen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proportzio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batek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ezin</a:t>
            </a:r>
            <a:r>
              <a:rPr lang="es-ES" sz="1800" dirty="0">
                <a:latin typeface="Arial Unicode MS" pitchFamily="34" charset="-128"/>
              </a:rPr>
              <a:t> die </a:t>
            </a:r>
            <a:r>
              <a:rPr lang="es-ES" sz="1800" dirty="0" err="1">
                <a:latin typeface="Arial Unicode MS" pitchFamily="34" charset="-128"/>
              </a:rPr>
              <a:t>behar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beste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erantzun</a:t>
            </a:r>
            <a:r>
              <a:rPr lang="es-ES" sz="1800" dirty="0">
                <a:latin typeface="Arial Unicode MS" pitchFamily="34" charset="-128"/>
              </a:rPr>
              <a:t> IK </a:t>
            </a:r>
            <a:r>
              <a:rPr lang="es-ES" sz="1800" dirty="0" err="1">
                <a:latin typeface="Arial Unicode MS" pitchFamily="34" charset="-128"/>
              </a:rPr>
              <a:t>dosi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baxuei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monoterapian</a:t>
            </a:r>
            <a:endParaRPr lang="es-ES" sz="18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latin typeface="Arial Unicode MS" pitchFamily="34" charset="-128"/>
              </a:rPr>
              <a:t>IKri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iraupen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luzeko</a:t>
            </a:r>
            <a:r>
              <a:rPr lang="es-ES" sz="1800" dirty="0">
                <a:latin typeface="Arial Unicode MS" pitchFamily="34" charset="-128"/>
              </a:rPr>
              <a:t> beta-</a:t>
            </a:r>
            <a:r>
              <a:rPr lang="es-ES" sz="1800" dirty="0" err="1">
                <a:latin typeface="Arial Unicode MS" pitchFamily="34" charset="-128"/>
              </a:rPr>
              <a:t>adrenergiko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bat</a:t>
            </a:r>
            <a:r>
              <a:rPr lang="es-ES" sz="1800" dirty="0">
                <a:latin typeface="Arial Unicode MS" pitchFamily="34" charset="-128"/>
              </a:rPr>
              <a:t> (LABA) </a:t>
            </a:r>
            <a:r>
              <a:rPr lang="es-ES" sz="1800" dirty="0" err="1">
                <a:latin typeface="Arial Unicode MS" pitchFamily="34" charset="-128"/>
              </a:rPr>
              <a:t>gehitzea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gomendatzen</a:t>
            </a:r>
            <a:r>
              <a:rPr lang="es-ES" sz="1800" dirty="0">
                <a:latin typeface="Arial Unicode MS" pitchFamily="34" charset="-128"/>
              </a:rPr>
              <a:t> da IK </a:t>
            </a:r>
            <a:r>
              <a:rPr lang="es-ES" sz="1800" dirty="0" err="1">
                <a:latin typeface="Arial Unicode MS" pitchFamily="34" charset="-128"/>
              </a:rPr>
              <a:t>dosia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handitu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aurretik</a:t>
            </a:r>
            <a:r>
              <a:rPr lang="es-ES" sz="1800" dirty="0" smtClean="0">
                <a:latin typeface="Arial Unicode MS" pitchFamily="34" charset="-128"/>
              </a:rPr>
              <a:t>. </a:t>
            </a:r>
            <a:r>
              <a:rPr lang="es-ES" sz="1800" dirty="0" err="1">
                <a:latin typeface="Arial Unicode MS" pitchFamily="34" charset="-128"/>
              </a:rPr>
              <a:t>Hobe</a:t>
            </a:r>
            <a:r>
              <a:rPr lang="es-ES" sz="1800" dirty="0">
                <a:latin typeface="Arial Unicode MS" pitchFamily="34" charset="-128"/>
              </a:rPr>
              <a:t> da </a:t>
            </a:r>
            <a:r>
              <a:rPr lang="es-ES" sz="1800" dirty="0" err="1">
                <a:latin typeface="Arial Unicode MS" pitchFamily="34" charset="-128"/>
              </a:rPr>
              <a:t>gailu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bakarrean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erabiltzea</a:t>
            </a:r>
            <a:r>
              <a:rPr lang="es-ES" sz="1800" dirty="0">
                <a:latin typeface="Arial Unicode MS" pitchFamily="34" charset="-128"/>
              </a:rPr>
              <a:t>, LABA </a:t>
            </a:r>
            <a:r>
              <a:rPr lang="es-ES" sz="1800" dirty="0" err="1">
                <a:latin typeface="Arial Unicode MS" pitchFamily="34" charset="-128"/>
              </a:rPr>
              <a:t>IKrik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gabe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erabiltzea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saihesteko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atxikidura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hobetzeko</a:t>
            </a:r>
            <a:r>
              <a:rPr lang="es-ES" sz="1800" dirty="0">
                <a:latin typeface="Arial Unicode MS" pitchFamily="34" charset="-128"/>
              </a:rPr>
              <a:t>. </a:t>
            </a:r>
            <a:r>
              <a:rPr lang="es-ES" sz="1800" dirty="0" err="1">
                <a:latin typeface="Arial Unicode MS" pitchFamily="34" charset="-128"/>
              </a:rPr>
              <a:t>LABAk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dira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monoterapian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erabili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behar</a:t>
            </a:r>
            <a:endParaRPr lang="es-ES" sz="18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 smtClean="0">
                <a:latin typeface="Arial Unicode MS" pitchFamily="34" charset="-128"/>
              </a:rPr>
              <a:t>Beste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tratamendu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aukera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bat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inhalagailu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bakarra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erabiltzea</a:t>
            </a:r>
            <a:r>
              <a:rPr lang="es-ES" sz="1800" dirty="0">
                <a:latin typeface="Arial Unicode MS" pitchFamily="34" charset="-128"/>
              </a:rPr>
              <a:t> da, </a:t>
            </a:r>
            <a:r>
              <a:rPr lang="es-ES" sz="1800" dirty="0" err="1">
                <a:latin typeface="Arial Unicode MS" pitchFamily="34" charset="-128"/>
              </a:rPr>
              <a:t>formoterola</a:t>
            </a:r>
            <a:r>
              <a:rPr lang="es-ES" sz="1800" dirty="0">
                <a:latin typeface="Arial Unicode MS" pitchFamily="34" charset="-128"/>
              </a:rPr>
              <a:t> (</a:t>
            </a:r>
            <a:r>
              <a:rPr lang="es-ES" sz="1800" dirty="0" err="1">
                <a:latin typeface="Arial Unicode MS" pitchFamily="34" charset="-128"/>
              </a:rPr>
              <a:t>ekintza-hasiera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azkarreko</a:t>
            </a:r>
            <a:r>
              <a:rPr lang="es-ES" sz="1800" dirty="0">
                <a:latin typeface="Arial Unicode MS" pitchFamily="34" charset="-128"/>
              </a:rPr>
              <a:t> LABA) + IK </a:t>
            </a:r>
            <a:r>
              <a:rPr lang="es-ES" sz="1800" dirty="0" err="1">
                <a:latin typeface="Arial Unicode MS" pitchFamily="34" charset="-128"/>
              </a:rPr>
              <a:t>konbinatuta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mantentzeko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sintomak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arintzeko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tratamendu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gisa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</a:rPr>
              <a:t>(“SMART</a:t>
            </a:r>
            <a:r>
              <a:rPr lang="es-ES" sz="1800" dirty="0">
                <a:latin typeface="Arial Unicode MS" pitchFamily="34" charset="-128"/>
              </a:rPr>
              <a:t>” terapia </a:t>
            </a:r>
            <a:r>
              <a:rPr lang="es-ES" sz="1800" dirty="0" err="1">
                <a:latin typeface="Arial Unicode MS" pitchFamily="34" charset="-128"/>
              </a:rPr>
              <a:t>izenez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ezagutzen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zena</a:t>
            </a:r>
            <a:r>
              <a:rPr lang="es-ES" sz="1800" dirty="0">
                <a:latin typeface="Arial Unicode MS" pitchFamily="34" charset="-128"/>
              </a:rPr>
              <a:t>) </a:t>
            </a:r>
            <a:r>
              <a:rPr lang="es-ES" sz="1800" dirty="0" smtClean="0">
                <a:latin typeface="Arial Unicode MS" pitchFamily="34" charset="-128"/>
              </a:rPr>
              <a:t>– </a:t>
            </a:r>
            <a:r>
              <a:rPr lang="es-ES" sz="1800" dirty="0" err="1" smtClean="0">
                <a:latin typeface="Arial Unicode MS" pitchFamily="34" charset="-128"/>
              </a:rPr>
              <a:t>konbinazio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gutxi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batzuk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baino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daukate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horretarako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indikazioa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onartuta</a:t>
            </a:r>
            <a:endParaRPr lang="es-ES" sz="1800" dirty="0" smtClean="0">
              <a:latin typeface="Arial Unicode MS" pitchFamily="34" charset="-128"/>
            </a:endParaRPr>
          </a:p>
          <a:p>
            <a:pPr marL="361950" lvl="1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800" dirty="0">
                <a:latin typeface="Arial Unicode MS" pitchFamily="34" charset="-128"/>
              </a:rPr>
              <a:t>Ez da </a:t>
            </a:r>
            <a:r>
              <a:rPr lang="es-ES" sz="1800" dirty="0" err="1">
                <a:latin typeface="Arial Unicode MS" pitchFamily="34" charset="-128"/>
              </a:rPr>
              <a:t>egokia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pazienteek</a:t>
            </a:r>
            <a:r>
              <a:rPr lang="es-ES" sz="1800" dirty="0">
                <a:latin typeface="Arial Unicode MS" pitchFamily="34" charset="-128"/>
              </a:rPr>
              <a:t> asma </a:t>
            </a:r>
            <a:r>
              <a:rPr lang="es-ES" sz="1800" dirty="0" err="1">
                <a:latin typeface="Arial Unicode MS" pitchFamily="34" charset="-128"/>
              </a:rPr>
              <a:t>okertzeko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sintomak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ezagutzeko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zailtasunak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badauzkate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erreskateko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medikazioa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maiz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erabiltzeko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joera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daukatenen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kasuan</a:t>
            </a:r>
            <a:r>
              <a:rPr lang="es-ES" sz="1800" dirty="0" smtClean="0">
                <a:latin typeface="Arial Unicode MS" pitchFamily="34" charset="-128"/>
              </a:rPr>
              <a:t>.</a:t>
            </a:r>
            <a:endParaRPr lang="es-ES" sz="3600" dirty="0" smtClean="0"/>
          </a:p>
        </p:txBody>
      </p:sp>
    </p:spTree>
    <p:extLst>
      <p:ext uri="{BB962C8B-B14F-4D97-AF65-F5344CB8AC3E}">
        <p14:creationId xmlns:p14="http://schemas.microsoft.com/office/powerpoint/2010/main" val="11048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8636"/>
            <a:ext cx="8280920" cy="1143000"/>
          </a:xfrm>
        </p:spPr>
        <p:txBody>
          <a:bodyPr/>
          <a:lstStyle/>
          <a:p>
            <a:r>
              <a:rPr lang="es-ES" dirty="0" err="1"/>
              <a:t>Tratamendu</a:t>
            </a:r>
            <a:r>
              <a:rPr lang="es-ES" dirty="0"/>
              <a:t> </a:t>
            </a:r>
            <a:r>
              <a:rPr lang="es-ES" dirty="0" err="1" smtClean="0"/>
              <a:t>farmakologikoa</a:t>
            </a:r>
            <a:r>
              <a:rPr lang="es-ES" dirty="0" smtClean="0"/>
              <a:t> (IV)</a:t>
            </a:r>
            <a:endParaRPr lang="es-E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179512" y="980728"/>
            <a:ext cx="8784976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800" dirty="0">
                <a:solidFill>
                  <a:schemeClr val="tx2"/>
                </a:solidFill>
                <a:latin typeface="Arial Black" pitchFamily="34" charset="0"/>
              </a:rPr>
              <a:t>4. </a:t>
            </a:r>
            <a:r>
              <a:rPr lang="es-ES" sz="1800" dirty="0" err="1">
                <a:solidFill>
                  <a:schemeClr val="tx2"/>
                </a:solidFill>
                <a:latin typeface="Arial Black" pitchFamily="34" charset="0"/>
              </a:rPr>
              <a:t>maila</a:t>
            </a:r>
            <a:r>
              <a:rPr lang="es-ES" sz="1800" dirty="0">
                <a:solidFill>
                  <a:schemeClr val="tx2"/>
                </a:solidFill>
                <a:latin typeface="Arial Black" pitchFamily="34" charset="0"/>
              </a:rPr>
              <a:t>. Terapia </a:t>
            </a:r>
            <a:r>
              <a:rPr lang="es-ES" sz="1800" dirty="0" err="1">
                <a:solidFill>
                  <a:schemeClr val="tx2"/>
                </a:solidFill>
                <a:latin typeface="Arial Black" pitchFamily="34" charset="0"/>
              </a:rPr>
              <a:t>erantsiaren</a:t>
            </a:r>
            <a:r>
              <a:rPr lang="es-ES" sz="18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1800" dirty="0" err="1">
                <a:solidFill>
                  <a:schemeClr val="tx2"/>
                </a:solidFill>
                <a:latin typeface="Arial Black" pitchFamily="34" charset="0"/>
              </a:rPr>
              <a:t>areagotzea</a:t>
            </a:r>
            <a:r>
              <a:rPr lang="es-ES" sz="18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endParaRPr lang="es-ES" sz="18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600" dirty="0">
                <a:latin typeface="Arial Unicode MS" pitchFamily="34" charset="-128"/>
              </a:rPr>
              <a:t>LABA </a:t>
            </a:r>
            <a:r>
              <a:rPr lang="es-ES" sz="1600" dirty="0" err="1">
                <a:latin typeface="Arial Unicode MS" pitchFamily="34" charset="-128"/>
              </a:rPr>
              <a:t>gehitzean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nolabaiteko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hobekuntza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ikusi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bada</a:t>
            </a:r>
            <a:r>
              <a:rPr lang="es-ES" sz="1600" dirty="0">
                <a:latin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</a:rPr>
              <a:t>baina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kontrola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oraindik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desegokia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bada</a:t>
            </a:r>
            <a:r>
              <a:rPr lang="es-ES" sz="1600" dirty="0">
                <a:latin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</a:rPr>
              <a:t>LABAri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eustea</a:t>
            </a:r>
            <a:r>
              <a:rPr lang="es-ES" sz="1600" dirty="0">
                <a:latin typeface="Arial Unicode MS" pitchFamily="34" charset="-128"/>
              </a:rPr>
              <a:t> eta </a:t>
            </a:r>
            <a:r>
              <a:rPr lang="es-ES" sz="1600" dirty="0" err="1">
                <a:latin typeface="Arial Unicode MS" pitchFamily="34" charset="-128"/>
              </a:rPr>
              <a:t>IKren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dosia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budesonida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eguneko</a:t>
            </a:r>
            <a:r>
              <a:rPr lang="es-ES" sz="1600" dirty="0">
                <a:latin typeface="Arial Unicode MS" pitchFamily="34" charset="-128"/>
              </a:rPr>
              <a:t> 800 µg-</a:t>
            </a:r>
            <a:r>
              <a:rPr lang="es-ES" sz="1600" dirty="0" err="1">
                <a:latin typeface="Arial Unicode MS" pitchFamily="34" charset="-128"/>
              </a:rPr>
              <a:t>raino</a:t>
            </a:r>
            <a:r>
              <a:rPr lang="es-ES" sz="1600" dirty="0">
                <a:latin typeface="Arial Unicode MS" pitchFamily="34" charset="-128"/>
              </a:rPr>
              <a:t> (</a:t>
            </a:r>
            <a:r>
              <a:rPr lang="es-ES" sz="1600" dirty="0" err="1">
                <a:latin typeface="Arial Unicode MS" pitchFamily="34" charset="-128"/>
              </a:rPr>
              <a:t>edo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baliokidea</a:t>
            </a:r>
            <a:r>
              <a:rPr lang="es-ES" sz="1600" dirty="0">
                <a:latin typeface="Arial Unicode MS" pitchFamily="34" charset="-128"/>
              </a:rPr>
              <a:t>) </a:t>
            </a:r>
            <a:r>
              <a:rPr lang="es-ES" sz="1600" dirty="0" err="1">
                <a:latin typeface="Arial Unicode MS" pitchFamily="34" charset="-128"/>
              </a:rPr>
              <a:t>handitzea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gomendatzen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smtClean="0">
                <a:latin typeface="Arial Unicode MS" pitchFamily="34" charset="-128"/>
              </a:rPr>
              <a:t>da. </a:t>
            </a:r>
            <a:endParaRPr lang="es-ES" sz="16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600" dirty="0">
                <a:latin typeface="Arial Unicode MS" pitchFamily="34" charset="-128"/>
              </a:rPr>
              <a:t>LABA </a:t>
            </a:r>
            <a:r>
              <a:rPr lang="es-ES" sz="1600" dirty="0" err="1">
                <a:latin typeface="Arial Unicode MS" pitchFamily="34" charset="-128"/>
              </a:rPr>
              <a:t>gehitzean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hobekuntzarik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ikusten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ez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bada</a:t>
            </a:r>
            <a:r>
              <a:rPr lang="es-ES" sz="1600" dirty="0">
                <a:latin typeface="Arial Unicode MS" pitchFamily="34" charset="-128"/>
              </a:rPr>
              <a:t> (</a:t>
            </a:r>
            <a:r>
              <a:rPr lang="es-ES" sz="1600" dirty="0" err="1">
                <a:latin typeface="Arial Unicode MS" pitchFamily="34" charset="-128"/>
              </a:rPr>
              <a:t>ezohiko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egoera</a:t>
            </a:r>
            <a:r>
              <a:rPr lang="es-ES" sz="1600" dirty="0">
                <a:latin typeface="Arial Unicode MS" pitchFamily="34" charset="-128"/>
              </a:rPr>
              <a:t>), LABA </a:t>
            </a:r>
            <a:r>
              <a:rPr lang="es-ES" sz="1600" dirty="0" err="1">
                <a:latin typeface="Arial Unicode MS" pitchFamily="34" charset="-128"/>
              </a:rPr>
              <a:t>uztea</a:t>
            </a:r>
            <a:r>
              <a:rPr lang="es-ES" sz="1600" dirty="0">
                <a:latin typeface="Arial Unicode MS" pitchFamily="34" charset="-128"/>
              </a:rPr>
              <a:t> eta IK </a:t>
            </a:r>
            <a:r>
              <a:rPr lang="es-ES" sz="1600" dirty="0" err="1">
                <a:latin typeface="Arial Unicode MS" pitchFamily="34" charset="-128"/>
              </a:rPr>
              <a:t>dosi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ertainetara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handitzea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gomendatzen</a:t>
            </a:r>
            <a:r>
              <a:rPr lang="es-ES" sz="1600" dirty="0">
                <a:latin typeface="Arial Unicode MS" pitchFamily="34" charset="-128"/>
              </a:rPr>
              <a:t> da </a:t>
            </a:r>
            <a:r>
              <a:rPr lang="es-ES" sz="1600" dirty="0" err="1">
                <a:latin typeface="Arial Unicode MS" pitchFamily="34" charset="-128"/>
              </a:rPr>
              <a:t>budesonida</a:t>
            </a:r>
            <a:r>
              <a:rPr lang="es-ES" sz="1600" dirty="0">
                <a:latin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</a:rPr>
              <a:t>eguneko</a:t>
            </a:r>
            <a:r>
              <a:rPr lang="es-ES" sz="1600" dirty="0">
                <a:latin typeface="Arial Unicode MS" pitchFamily="34" charset="-128"/>
              </a:rPr>
              <a:t> 800 µg-</a:t>
            </a:r>
            <a:r>
              <a:rPr lang="es-ES" sz="1600" dirty="0" err="1">
                <a:latin typeface="Arial Unicode MS" pitchFamily="34" charset="-128"/>
              </a:rPr>
              <a:t>raino</a:t>
            </a:r>
            <a:r>
              <a:rPr lang="es-ES" sz="1600" dirty="0">
                <a:latin typeface="Arial Unicode MS" pitchFamily="34" charset="-128"/>
              </a:rPr>
              <a:t> (</a:t>
            </a:r>
            <a:r>
              <a:rPr lang="es-ES" sz="1600" dirty="0" err="1">
                <a:latin typeface="Arial Unicode MS" pitchFamily="34" charset="-128"/>
              </a:rPr>
              <a:t>edo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baliokidea</a:t>
            </a:r>
            <a:r>
              <a:rPr lang="es-ES" sz="1600" dirty="0">
                <a:latin typeface="Arial Unicode MS" pitchFamily="34" charset="-128"/>
              </a:rPr>
              <a:t>). 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8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es-ES" sz="1800" dirty="0">
                <a:solidFill>
                  <a:schemeClr val="tx2"/>
                </a:solidFill>
                <a:latin typeface="Arial Black" pitchFamily="34" charset="0"/>
              </a:rPr>
              <a:t>5. </a:t>
            </a:r>
            <a:r>
              <a:rPr lang="es-ES" sz="1800" dirty="0" err="1">
                <a:solidFill>
                  <a:schemeClr val="tx2"/>
                </a:solidFill>
                <a:latin typeface="Arial Black" pitchFamily="34" charset="0"/>
              </a:rPr>
              <a:t>maila</a:t>
            </a:r>
            <a:r>
              <a:rPr lang="es-ES" sz="1800" dirty="0">
                <a:solidFill>
                  <a:schemeClr val="tx2"/>
                </a:solidFill>
                <a:latin typeface="Arial Black" pitchFamily="34" charset="0"/>
              </a:rPr>
              <a:t>. </a:t>
            </a:r>
            <a:r>
              <a:rPr lang="es-ES" sz="1800" dirty="0" err="1">
                <a:solidFill>
                  <a:schemeClr val="tx2"/>
                </a:solidFill>
                <a:latin typeface="Arial Black" pitchFamily="34" charset="0"/>
              </a:rPr>
              <a:t>Dosi</a:t>
            </a:r>
            <a:r>
              <a:rPr lang="es-ES" sz="18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1800" dirty="0" err="1">
                <a:solidFill>
                  <a:schemeClr val="tx2"/>
                </a:solidFill>
                <a:latin typeface="Arial Black" pitchFamily="34" charset="0"/>
              </a:rPr>
              <a:t>altuetako</a:t>
            </a:r>
            <a:r>
              <a:rPr lang="es-ES" sz="18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  <a:latin typeface="Arial Black" pitchFamily="34" charset="0"/>
              </a:rPr>
              <a:t>terapiak</a:t>
            </a:r>
            <a:endParaRPr lang="es-ES" sz="18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es-ES" sz="1600" dirty="0" err="1">
                <a:latin typeface="Arial Unicode MS" pitchFamily="34" charset="-128"/>
              </a:rPr>
              <a:t>Pazienteen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proportzio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txiki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batek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ez</a:t>
            </a:r>
            <a:r>
              <a:rPr lang="es-ES" sz="1600" dirty="0">
                <a:latin typeface="Arial Unicode MS" pitchFamily="34" charset="-128"/>
              </a:rPr>
              <a:t> die </a:t>
            </a:r>
            <a:r>
              <a:rPr lang="es-ES" sz="1600" dirty="0" err="1">
                <a:latin typeface="Arial Unicode MS" pitchFamily="34" charset="-128"/>
              </a:rPr>
              <a:t>erantzuten</a:t>
            </a:r>
            <a:r>
              <a:rPr lang="es-ES" sz="1600" dirty="0">
                <a:latin typeface="Arial Unicode MS" pitchFamily="34" charset="-128"/>
              </a:rPr>
              <a:t> IK+LABA </a:t>
            </a:r>
            <a:r>
              <a:rPr lang="es-ES" sz="1600" dirty="0" err="1">
                <a:latin typeface="Arial Unicode MS" pitchFamily="34" charset="-128"/>
              </a:rPr>
              <a:t>dosi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ertainei</a:t>
            </a:r>
            <a:r>
              <a:rPr lang="es-ES" sz="1600" dirty="0">
                <a:latin typeface="Arial Unicode MS" pitchFamily="34" charset="-128"/>
              </a:rPr>
              <a:t>. </a:t>
            </a:r>
            <a:r>
              <a:rPr lang="es-ES" sz="1600" dirty="0" err="1">
                <a:latin typeface="Arial Unicode MS" pitchFamily="34" charset="-128"/>
              </a:rPr>
              <a:t>Paziente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horien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kasuan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aukera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hauek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har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daitezke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kontuan</a:t>
            </a:r>
            <a:r>
              <a:rPr lang="es-ES" sz="1600" dirty="0">
                <a:latin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</a:rPr>
              <a:t>maiz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arreta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espezializatuaren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eremuan</a:t>
            </a:r>
            <a:r>
              <a:rPr lang="es-ES" sz="1600" dirty="0">
                <a:latin typeface="Arial Unicode MS" pitchFamily="34" charset="-128"/>
              </a:rPr>
              <a:t>: </a:t>
            </a:r>
          </a:p>
          <a:p>
            <a:r>
              <a:rPr lang="es-ES" sz="1600" dirty="0" smtClean="0">
                <a:latin typeface="Arial Unicode MS" pitchFamily="34" charset="-128"/>
              </a:rPr>
              <a:t>IK </a:t>
            </a:r>
            <a:r>
              <a:rPr lang="es-ES" sz="1600" dirty="0" err="1">
                <a:latin typeface="Arial Unicode MS" pitchFamily="34" charset="-128"/>
              </a:rPr>
              <a:t>dosia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handitzea</a:t>
            </a:r>
            <a:r>
              <a:rPr lang="es-ES" sz="1600" dirty="0">
                <a:latin typeface="Arial Unicode MS" pitchFamily="34" charset="-128"/>
              </a:rPr>
              <a:t> (</a:t>
            </a:r>
            <a:r>
              <a:rPr lang="es-ES" sz="1600" dirty="0" err="1">
                <a:latin typeface="Arial Unicode MS" pitchFamily="34" charset="-128"/>
              </a:rPr>
              <a:t>dosi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altuetara</a:t>
            </a:r>
            <a:r>
              <a:rPr lang="es-ES" sz="1600" dirty="0">
                <a:latin typeface="Arial Unicode MS" pitchFamily="34" charset="-128"/>
              </a:rPr>
              <a:t>)</a:t>
            </a:r>
          </a:p>
          <a:p>
            <a:r>
              <a:rPr lang="es-ES" sz="1600" dirty="0" smtClean="0">
                <a:latin typeface="Arial Unicode MS" pitchFamily="34" charset="-128"/>
              </a:rPr>
              <a:t>Proba </a:t>
            </a:r>
            <a:r>
              <a:rPr lang="es-ES" sz="1600" dirty="0" err="1">
                <a:latin typeface="Arial Unicode MS" pitchFamily="34" charset="-128"/>
              </a:rPr>
              <a:t>terapeutiko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bat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egitea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antileukotrienoa</a:t>
            </a:r>
            <a:r>
              <a:rPr lang="es-ES" sz="1600" dirty="0">
                <a:latin typeface="Arial Unicode MS" pitchFamily="34" charset="-128"/>
              </a:rPr>
              <a:t>, teofilina </a:t>
            </a:r>
            <a:r>
              <a:rPr lang="es-ES" sz="1600" dirty="0" err="1">
                <a:latin typeface="Arial Unicode MS" pitchFamily="34" charset="-128"/>
              </a:rPr>
              <a:t>edo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tiotropioa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erantsiz</a:t>
            </a:r>
            <a:r>
              <a:rPr lang="es-ES" sz="1600" dirty="0">
                <a:latin typeface="Arial Unicode MS" pitchFamily="34" charset="-128"/>
              </a:rPr>
              <a:t> (</a:t>
            </a:r>
            <a:r>
              <a:rPr lang="es-ES" sz="1600" dirty="0" err="1">
                <a:latin typeface="Arial Unicode MS" pitchFamily="34" charset="-128"/>
              </a:rPr>
              <a:t>azken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hori</a:t>
            </a:r>
            <a:r>
              <a:rPr lang="es-ES" sz="1600" dirty="0">
                <a:latin typeface="Arial Unicode MS" pitchFamily="34" charset="-128"/>
              </a:rPr>
              <a:t> 18 </a:t>
            </a:r>
            <a:r>
              <a:rPr lang="es-ES" sz="1600" dirty="0" err="1">
                <a:latin typeface="Arial Unicode MS" pitchFamily="34" charset="-128"/>
              </a:rPr>
              <a:t>urtetik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gorakoen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kasuan</a:t>
            </a:r>
            <a:r>
              <a:rPr lang="es-ES" sz="1600" dirty="0">
                <a:latin typeface="Arial Unicode MS" pitchFamily="34" charset="-128"/>
              </a:rPr>
              <a:t>), </a:t>
            </a:r>
            <a:r>
              <a:rPr lang="es-ES" sz="1600" dirty="0" err="1">
                <a:latin typeface="Arial Unicode MS" pitchFamily="34" charset="-128"/>
              </a:rPr>
              <a:t>erantzuna</a:t>
            </a:r>
            <a:r>
              <a:rPr lang="es-ES" sz="1600" dirty="0">
                <a:latin typeface="Arial Unicode MS" pitchFamily="34" charset="-128"/>
              </a:rPr>
              <a:t> eta </a:t>
            </a:r>
            <a:r>
              <a:rPr lang="es-ES" sz="1600" dirty="0" err="1">
                <a:latin typeface="Arial Unicode MS" pitchFamily="34" charset="-128"/>
              </a:rPr>
              <a:t>ondorio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kaltegarriak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 smtClean="0">
                <a:latin typeface="Arial Unicode MS" pitchFamily="34" charset="-128"/>
              </a:rPr>
              <a:t>ebaluatuz</a:t>
            </a:r>
            <a:r>
              <a:rPr lang="es-ES" sz="1600" dirty="0" smtClean="0">
                <a:latin typeface="Arial Unicode MS" pitchFamily="34" charset="-128"/>
              </a:rPr>
              <a:t>.</a:t>
            </a:r>
            <a:endParaRPr lang="es-ES" sz="1600" dirty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s-ES" sz="1600" dirty="0" err="1">
                <a:latin typeface="Arial Unicode MS" pitchFamily="34" charset="-128"/>
              </a:rPr>
              <a:t>Aukera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horiek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eraginkorrak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ez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badira</a:t>
            </a:r>
            <a:r>
              <a:rPr lang="es-ES" sz="1600" dirty="0">
                <a:latin typeface="Arial Unicode MS" pitchFamily="34" charset="-128"/>
              </a:rPr>
              <a:t>, </a:t>
            </a:r>
            <a:r>
              <a:rPr lang="es-ES" sz="1600" dirty="0" smtClean="0">
                <a:latin typeface="Arial Unicode MS" pitchFamily="34" charset="-128"/>
              </a:rPr>
              <a:t>AE-</a:t>
            </a:r>
            <a:r>
              <a:rPr lang="es-ES" sz="1600" dirty="0" err="1" smtClean="0">
                <a:latin typeface="Arial Unicode MS" pitchFamily="34" charset="-128"/>
              </a:rPr>
              <a:t>ra</a:t>
            </a:r>
            <a:r>
              <a:rPr lang="es-ES" sz="1600" dirty="0" smtClean="0">
                <a:latin typeface="Arial Unicode MS" pitchFamily="34" charset="-128"/>
              </a:rPr>
              <a:t> </a:t>
            </a:r>
            <a:r>
              <a:rPr lang="es-ES" sz="1600" dirty="0" err="1" smtClean="0">
                <a:latin typeface="Arial Unicode MS" pitchFamily="34" charset="-128"/>
              </a:rPr>
              <a:t>bideratu</a:t>
            </a:r>
            <a:r>
              <a:rPr lang="es-ES" sz="1600" dirty="0" smtClean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behar</a:t>
            </a:r>
            <a:r>
              <a:rPr lang="es-ES" sz="1600" dirty="0">
                <a:latin typeface="Arial Unicode MS" pitchFamily="34" charset="-128"/>
              </a:rPr>
              <a:t> da, </a:t>
            </a:r>
            <a:r>
              <a:rPr lang="es-ES" sz="1600" dirty="0" err="1">
                <a:latin typeface="Arial Unicode MS" pitchFamily="34" charset="-128"/>
              </a:rPr>
              <a:t>beste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aukera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batzuk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ebaluatzeko</a:t>
            </a:r>
            <a:r>
              <a:rPr lang="es-ES" sz="1600" dirty="0">
                <a:latin typeface="Arial Unicode MS" pitchFamily="34" charset="-128"/>
              </a:rPr>
              <a:t>, hala </a:t>
            </a:r>
            <a:r>
              <a:rPr lang="es-ES" sz="1600" dirty="0" err="1">
                <a:latin typeface="Arial Unicode MS" pitchFamily="34" charset="-128"/>
              </a:rPr>
              <a:t>nola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tratamendu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iraunkorra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ahozko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kortikoideekin</a:t>
            </a:r>
            <a:r>
              <a:rPr lang="es-ES" sz="1600" dirty="0">
                <a:latin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</a:rPr>
              <a:t>antigorputz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monoklonalak</a:t>
            </a:r>
            <a:r>
              <a:rPr lang="es-ES" sz="1600" dirty="0">
                <a:latin typeface="Arial Unicode MS" pitchFamily="34" charset="-128"/>
              </a:rPr>
              <a:t>  (</a:t>
            </a:r>
            <a:r>
              <a:rPr lang="es-ES" sz="1600" dirty="0" err="1">
                <a:latin typeface="Arial Unicode MS" pitchFamily="34" charset="-128"/>
              </a:rPr>
              <a:t>omalizumab</a:t>
            </a:r>
            <a:r>
              <a:rPr lang="es-ES" sz="1600" dirty="0">
                <a:latin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</a:rPr>
              <a:t>mepolizumab</a:t>
            </a:r>
            <a:r>
              <a:rPr lang="es-ES" sz="1600" dirty="0">
                <a:latin typeface="Arial Unicode MS" pitchFamily="34" charset="-128"/>
              </a:rPr>
              <a:t>) </a:t>
            </a:r>
            <a:r>
              <a:rPr lang="es-ES" sz="1600" dirty="0" err="1">
                <a:latin typeface="Arial Unicode MS" pitchFamily="34" charset="-128"/>
              </a:rPr>
              <a:t>edo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termoplastia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bronkiala</a:t>
            </a:r>
            <a:endParaRPr lang="es-ES" sz="16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573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8636"/>
            <a:ext cx="8229600" cy="1143000"/>
          </a:xfrm>
        </p:spPr>
        <p:txBody>
          <a:bodyPr/>
          <a:lstStyle/>
          <a:p>
            <a:r>
              <a:rPr lang="es-ES" dirty="0" err="1"/>
              <a:t>Tratamendua</a:t>
            </a:r>
            <a:r>
              <a:rPr lang="es-ES" dirty="0"/>
              <a:t> </a:t>
            </a:r>
            <a:r>
              <a:rPr lang="es-ES" dirty="0" err="1" smtClean="0"/>
              <a:t>murriztea</a:t>
            </a:r>
            <a:r>
              <a:rPr lang="es-ES" dirty="0" smtClean="0"/>
              <a:t> (I)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980728"/>
            <a:ext cx="856895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800" dirty="0" err="1">
                <a:latin typeface="Arial Unicode MS" pitchFamily="34" charset="-128"/>
              </a:rPr>
              <a:t>Kalkulatzen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denez</a:t>
            </a:r>
            <a:r>
              <a:rPr lang="es-ES" sz="1800" dirty="0">
                <a:latin typeface="Arial Unicode MS" pitchFamily="34" charset="-128"/>
              </a:rPr>
              <a:t>, asma </a:t>
            </a:r>
            <a:r>
              <a:rPr lang="es-ES" sz="1800" dirty="0" err="1">
                <a:latin typeface="Arial Unicode MS" pitchFamily="34" charset="-128"/>
              </a:rPr>
              <a:t>iraunkorra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duten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pazienteen</a:t>
            </a:r>
            <a:r>
              <a:rPr lang="es-ES" sz="1800" dirty="0">
                <a:latin typeface="Arial Unicode MS" pitchFamily="34" charset="-128"/>
              </a:rPr>
              <a:t> % 25ekin </a:t>
            </a:r>
            <a:r>
              <a:rPr lang="es-ES" sz="1800" dirty="0" err="1">
                <a:latin typeface="Arial Unicode MS" pitchFamily="34" charset="-128"/>
              </a:rPr>
              <a:t>pentsa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daiteke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urtero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tratamendua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murrizteko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aukera</a:t>
            </a:r>
            <a:r>
              <a:rPr lang="es-ES" sz="1800" dirty="0">
                <a:latin typeface="Arial Unicode MS" pitchFamily="34" charset="-128"/>
              </a:rPr>
              <a:t>. </a:t>
            </a:r>
            <a:r>
              <a:rPr lang="es-ES" sz="1800" dirty="0" err="1">
                <a:latin typeface="Arial Unicode MS" pitchFamily="34" charset="-128"/>
              </a:rPr>
              <a:t>Gutxienez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hiru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hileko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egonkortasun-aldia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gomendatzen</a:t>
            </a:r>
            <a:r>
              <a:rPr lang="es-ES" sz="1800" dirty="0">
                <a:latin typeface="Arial Unicode MS" pitchFamily="34" charset="-128"/>
              </a:rPr>
              <a:t> da </a:t>
            </a:r>
            <a:r>
              <a:rPr lang="es-ES" sz="1800" dirty="0" err="1">
                <a:latin typeface="Arial Unicode MS" pitchFamily="34" charset="-128"/>
              </a:rPr>
              <a:t>murriztu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aurretik</a:t>
            </a:r>
            <a:r>
              <a:rPr lang="es-ES" sz="1800" dirty="0">
                <a:latin typeface="Arial Unicode MS" pitchFamily="34" charset="-128"/>
              </a:rPr>
              <a:t>. </a:t>
            </a:r>
            <a:r>
              <a:rPr lang="es-ES" sz="1800" dirty="0" err="1">
                <a:latin typeface="Arial Unicode MS" pitchFamily="34" charset="-128"/>
              </a:rPr>
              <a:t>Murriztu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bitartean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gaixotasunaren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kontrola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baloratu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behar</a:t>
            </a:r>
            <a:r>
              <a:rPr lang="es-ES" sz="1800" dirty="0">
                <a:latin typeface="Arial Unicode MS" pitchFamily="34" charset="-128"/>
              </a:rPr>
              <a:t> da </a:t>
            </a:r>
            <a:r>
              <a:rPr lang="es-ES" sz="1800" dirty="0" err="1">
                <a:latin typeface="Arial Unicode MS" pitchFamily="34" charset="-128"/>
              </a:rPr>
              <a:t>hasieran</a:t>
            </a:r>
            <a:r>
              <a:rPr lang="es-ES" sz="1800" dirty="0">
                <a:latin typeface="Arial Unicode MS" pitchFamily="34" charset="-128"/>
              </a:rPr>
              <a:t> eta 2-6 </a:t>
            </a:r>
            <a:r>
              <a:rPr lang="es-ES" sz="1800" dirty="0" err="1">
                <a:latin typeface="Arial Unicode MS" pitchFamily="34" charset="-128"/>
              </a:rPr>
              <a:t>astetara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ondoren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aldian-aldian</a:t>
            </a:r>
            <a:endParaRPr lang="es-ES" sz="18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800" dirty="0" err="1">
                <a:latin typeface="Arial Unicode MS" pitchFamily="34" charset="-128"/>
              </a:rPr>
              <a:t>IKen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kasuan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paziente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gehienentzat</a:t>
            </a:r>
            <a:r>
              <a:rPr lang="es-ES" sz="1800" dirty="0">
                <a:latin typeface="Arial Unicode MS" pitchFamily="34" charset="-128"/>
              </a:rPr>
              <a:t> posible eta </a:t>
            </a:r>
            <a:r>
              <a:rPr lang="es-ES" sz="1800" dirty="0" err="1">
                <a:latin typeface="Arial Unicode MS" pitchFamily="34" charset="-128"/>
              </a:rPr>
              <a:t>segurua</a:t>
            </a:r>
            <a:r>
              <a:rPr lang="es-ES" sz="1800" dirty="0">
                <a:latin typeface="Arial Unicode MS" pitchFamily="34" charset="-128"/>
              </a:rPr>
              <a:t> da </a:t>
            </a:r>
            <a:r>
              <a:rPr lang="es-ES" sz="1800" dirty="0" err="1">
                <a:latin typeface="Arial Unicode MS" pitchFamily="34" charset="-128"/>
              </a:rPr>
              <a:t>hiru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hilean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behin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dosia</a:t>
            </a:r>
            <a:r>
              <a:rPr lang="es-ES" sz="1800" dirty="0">
                <a:latin typeface="Arial Unicode MS" pitchFamily="34" charset="-128"/>
              </a:rPr>
              <a:t> % 25-50 </a:t>
            </a:r>
            <a:r>
              <a:rPr lang="es-ES" sz="1800" dirty="0" err="1">
                <a:latin typeface="Arial Unicode MS" pitchFamily="34" charset="-128"/>
              </a:rPr>
              <a:t>murriztea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pixkanaka</a:t>
            </a:r>
            <a:r>
              <a:rPr lang="es-ES" sz="1800" dirty="0" smtClean="0">
                <a:latin typeface="Arial Unicode MS" pitchFamily="34" charset="-128"/>
              </a:rPr>
              <a:t>.</a:t>
            </a: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800" dirty="0" smtClean="0">
                <a:latin typeface="Arial Unicode MS" pitchFamily="34" charset="-128"/>
              </a:rPr>
              <a:t> </a:t>
            </a:r>
            <a:endParaRPr lang="es-ES" sz="1800" dirty="0">
              <a:latin typeface="Arial Unicode MS" pitchFamily="34" charset="-128"/>
            </a:endParaRPr>
          </a:p>
          <a:p>
            <a:r>
              <a:rPr lang="es-ES" sz="1800" dirty="0" smtClean="0">
                <a:latin typeface="Arial Unicode MS" pitchFamily="34" charset="-128"/>
              </a:rPr>
              <a:t>IK+LABA </a:t>
            </a:r>
            <a:r>
              <a:rPr lang="es-ES" sz="1800" dirty="0" err="1">
                <a:latin typeface="Arial Unicode MS" pitchFamily="34" charset="-128"/>
              </a:rPr>
              <a:t>dosi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altuak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edo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ertainak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jasotzen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dituzten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pazienteen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kasuan</a:t>
            </a:r>
            <a:r>
              <a:rPr lang="es-ES" sz="1800" dirty="0">
                <a:latin typeface="Arial Unicode MS" pitchFamily="34" charset="-128"/>
              </a:rPr>
              <a:t>, IK </a:t>
            </a:r>
            <a:r>
              <a:rPr lang="es-ES" sz="1800" dirty="0" err="1">
                <a:latin typeface="Arial Unicode MS" pitchFamily="34" charset="-128"/>
              </a:rPr>
              <a:t>dosia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murrizten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saiatu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behar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litzateke</a:t>
            </a:r>
            <a:r>
              <a:rPr lang="es-ES" sz="1800" dirty="0">
                <a:latin typeface="Arial Unicode MS" pitchFamily="34" charset="-128"/>
              </a:rPr>
              <a:t> LABA </a:t>
            </a:r>
            <a:r>
              <a:rPr lang="es-ES" sz="1800" dirty="0" err="1">
                <a:latin typeface="Arial Unicode MS" pitchFamily="34" charset="-128"/>
              </a:rPr>
              <a:t>kendu</a:t>
            </a:r>
            <a:r>
              <a:rPr lang="es-ES" sz="1800" dirty="0">
                <a:latin typeface="Arial Unicode MS" pitchFamily="34" charset="-128"/>
              </a:rPr>
              <a:t> aurretik3,4,8,9. </a:t>
            </a:r>
            <a:r>
              <a:rPr lang="es-ES" sz="1800" dirty="0" err="1">
                <a:latin typeface="Arial Unicode MS" pitchFamily="34" charset="-128"/>
              </a:rPr>
              <a:t>Paziente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horien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kasuan</a:t>
            </a:r>
            <a:r>
              <a:rPr lang="es-ES" sz="1800" dirty="0">
                <a:latin typeface="Arial Unicode MS" pitchFamily="34" charset="-128"/>
              </a:rPr>
              <a:t> IK </a:t>
            </a:r>
            <a:r>
              <a:rPr lang="es-ES" sz="1800" dirty="0" err="1">
                <a:latin typeface="Arial Unicode MS" pitchFamily="34" charset="-128"/>
              </a:rPr>
              <a:t>dosi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globala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murrizteko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beste</a:t>
            </a:r>
            <a:r>
              <a:rPr lang="es-ES" sz="1800" dirty="0">
                <a:latin typeface="Arial Unicode MS" pitchFamily="34" charset="-128"/>
              </a:rPr>
              <a:t> estrategia </a:t>
            </a:r>
            <a:r>
              <a:rPr lang="es-ES" sz="1800" dirty="0" err="1">
                <a:latin typeface="Arial Unicode MS" pitchFamily="34" charset="-128"/>
              </a:rPr>
              <a:t>bat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IK+formoterol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dosi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baxuagoekin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mantentze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gisa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eskariaren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arabera</a:t>
            </a:r>
            <a:r>
              <a:rPr lang="es-ES" sz="1800" dirty="0">
                <a:latin typeface="Arial Unicode MS" pitchFamily="34" charset="-128"/>
              </a:rPr>
              <a:t> (“SMART”), </a:t>
            </a:r>
            <a:r>
              <a:rPr lang="es-ES" sz="1800" dirty="0" err="1">
                <a:latin typeface="Arial Unicode MS" pitchFamily="34" charset="-128"/>
              </a:rPr>
              <a:t>erabiltzea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</a:rPr>
              <a:t>da.</a:t>
            </a:r>
          </a:p>
          <a:p>
            <a:r>
              <a:rPr lang="es-ES" sz="1800" dirty="0" err="1" smtClean="0">
                <a:latin typeface="Arial Unicode MS" pitchFamily="34" charset="-128"/>
              </a:rPr>
              <a:t>Mantentze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gisa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eskariaren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arabera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IK+formoterol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dosi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ertainak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dauzkaten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pazienteen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kasuan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mantentze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erreskateko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IK+formoterol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dosiak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murrizten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saiatzea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gomendatzen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</a:rPr>
              <a:t>da</a:t>
            </a:r>
            <a:endParaRPr lang="es-ES" sz="16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208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8636"/>
            <a:ext cx="8229600" cy="1143000"/>
          </a:xfrm>
        </p:spPr>
        <p:txBody>
          <a:bodyPr/>
          <a:lstStyle/>
          <a:p>
            <a:r>
              <a:rPr lang="es-ES" dirty="0" err="1"/>
              <a:t>Tratamendua</a:t>
            </a:r>
            <a:r>
              <a:rPr lang="es-ES" dirty="0"/>
              <a:t> </a:t>
            </a:r>
            <a:r>
              <a:rPr lang="es-ES" dirty="0" err="1"/>
              <a:t>murriztea</a:t>
            </a:r>
            <a:r>
              <a:rPr lang="es-ES" dirty="0"/>
              <a:t> (</a:t>
            </a:r>
            <a:r>
              <a:rPr lang="es-ES" dirty="0" smtClean="0"/>
              <a:t>II)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1124744"/>
            <a:ext cx="856895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IK+LABA </a:t>
            </a:r>
            <a:r>
              <a:rPr lang="es-ES" sz="1800" dirty="0" err="1">
                <a:latin typeface="Arial Unicode MS" pitchFamily="34" charset="-128"/>
              </a:rPr>
              <a:t>dosi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baxuetako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tratamenduan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dauden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pazienteen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kasuan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asoziazioa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egunean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behin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ematera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murritz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daiteke</a:t>
            </a:r>
            <a:r>
              <a:rPr lang="es-ES" sz="1800" dirty="0" smtClean="0">
                <a:latin typeface="Arial Unicode MS" pitchFamily="34" charset="-128"/>
              </a:rPr>
              <a:t>, </a:t>
            </a:r>
            <a:r>
              <a:rPr lang="es-ES" sz="1800" dirty="0">
                <a:latin typeface="Arial Unicode MS" pitchFamily="34" charset="-128"/>
              </a:rPr>
              <a:t>LABA </a:t>
            </a:r>
            <a:r>
              <a:rPr lang="es-ES" sz="1800" dirty="0" err="1">
                <a:latin typeface="Arial Unicode MS" pitchFamily="34" charset="-128"/>
              </a:rPr>
              <a:t>kendu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aurretik</a:t>
            </a:r>
            <a:r>
              <a:rPr lang="es-ES" sz="1800" dirty="0">
                <a:latin typeface="Arial Unicode MS" pitchFamily="34" charset="-128"/>
              </a:rPr>
              <a:t>. LABA </a:t>
            </a:r>
            <a:r>
              <a:rPr lang="es-ES" sz="1800" dirty="0" err="1">
                <a:latin typeface="Arial Unicode MS" pitchFamily="34" charset="-128"/>
              </a:rPr>
              <a:t>kentzea</a:t>
            </a:r>
            <a:r>
              <a:rPr lang="es-ES" sz="1800" dirty="0">
                <a:latin typeface="Arial Unicode MS" pitchFamily="34" charset="-128"/>
              </a:rPr>
              <a:t> asma </a:t>
            </a:r>
            <a:r>
              <a:rPr lang="es-ES" sz="1800" dirty="0" err="1">
                <a:latin typeface="Arial Unicode MS" pitchFamily="34" charset="-128"/>
              </a:rPr>
              <a:t>okertzeari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lotuta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egon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daiteke</a:t>
            </a:r>
            <a:r>
              <a:rPr lang="es-ES" sz="1800" dirty="0" smtClean="0">
                <a:latin typeface="Arial Unicode MS" pitchFamily="34" charset="-128"/>
              </a:rPr>
              <a:t>. </a:t>
            </a:r>
            <a:endParaRPr lang="es-ES" sz="18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IK </a:t>
            </a:r>
            <a:r>
              <a:rPr lang="es-ES" sz="1800" dirty="0" err="1">
                <a:latin typeface="Arial Unicode MS" pitchFamily="34" charset="-128"/>
              </a:rPr>
              <a:t>dosi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baxuekin</a:t>
            </a:r>
            <a:r>
              <a:rPr lang="es-ES" sz="1800" dirty="0">
                <a:latin typeface="Arial Unicode MS" pitchFamily="34" charset="-128"/>
              </a:rPr>
              <a:t> monoterapia </a:t>
            </a:r>
            <a:r>
              <a:rPr lang="es-ES" sz="1800" dirty="0" err="1">
                <a:latin typeface="Arial Unicode MS" pitchFamily="34" charset="-128"/>
              </a:rPr>
              <a:t>tratamenduan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dauden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pazienteen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kasuan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eguneko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dosi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bakar</a:t>
            </a:r>
            <a:r>
              <a:rPr lang="es-ES" sz="1800" dirty="0">
                <a:latin typeface="Arial Unicode MS" pitchFamily="34" charset="-128"/>
              </a:rPr>
              <a:t> batera </a:t>
            </a:r>
            <a:r>
              <a:rPr lang="es-ES" sz="1800" dirty="0" err="1">
                <a:latin typeface="Arial Unicode MS" pitchFamily="34" charset="-128"/>
              </a:rPr>
              <a:t>murriztea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gomendatzen</a:t>
            </a:r>
            <a:r>
              <a:rPr lang="es-ES" sz="1800" dirty="0">
                <a:latin typeface="Arial Unicode MS" pitchFamily="34" charset="-128"/>
              </a:rPr>
              <a:t> da (</a:t>
            </a:r>
            <a:r>
              <a:rPr lang="es-ES" sz="1800" dirty="0" err="1">
                <a:latin typeface="Arial Unicode MS" pitchFamily="34" charset="-128"/>
              </a:rPr>
              <a:t>budesonida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ziklesonida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mometasona</a:t>
            </a:r>
            <a:r>
              <a:rPr lang="es-ES" sz="1800" dirty="0" smtClean="0">
                <a:latin typeface="Arial Unicode MS" pitchFamily="34" charset="-128"/>
              </a:rPr>
              <a:t>). </a:t>
            </a:r>
            <a:r>
              <a:rPr lang="es-ES" sz="1800" dirty="0">
                <a:latin typeface="Arial Unicode MS" pitchFamily="34" charset="-128"/>
              </a:rPr>
              <a:t>Ez </a:t>
            </a:r>
            <a:r>
              <a:rPr lang="es-ES" sz="1800" dirty="0" err="1">
                <a:latin typeface="Arial Unicode MS" pitchFamily="34" charset="-128"/>
              </a:rPr>
              <a:t>dago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ebidentzia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nahikorik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egunero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emandako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IKtik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erabilera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intermitentera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pasatzea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gomendatzeko</a:t>
            </a:r>
            <a:r>
              <a:rPr lang="es-ES" sz="1800" dirty="0" smtClean="0">
                <a:latin typeface="Arial Unicode MS" pitchFamily="34" charset="-128"/>
              </a:rPr>
              <a:t>.</a:t>
            </a:r>
            <a:endParaRPr lang="es-ES" sz="18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 smtClean="0">
                <a:latin typeface="Arial Unicode MS" pitchFamily="34" charset="-128"/>
              </a:rPr>
              <a:t>Helduen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kasuan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IKrekiko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tratamendu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erregularra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erabat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etetea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eztabaidagarria</a:t>
            </a:r>
            <a:r>
              <a:rPr lang="es-ES" sz="1800" dirty="0">
                <a:latin typeface="Arial Unicode MS" pitchFamily="34" charset="-128"/>
              </a:rPr>
              <a:t> da, izan ere, </a:t>
            </a:r>
            <a:r>
              <a:rPr lang="es-ES" sz="1800" dirty="0" err="1">
                <a:latin typeface="Arial Unicode MS" pitchFamily="34" charset="-128"/>
              </a:rPr>
              <a:t>exazerbazio-arriskua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handitzen</a:t>
            </a:r>
            <a:r>
              <a:rPr lang="es-ES" sz="1800" dirty="0">
                <a:latin typeface="Arial Unicode MS" pitchFamily="34" charset="-128"/>
              </a:rPr>
              <a:t> dela </a:t>
            </a:r>
            <a:r>
              <a:rPr lang="es-ES" sz="1800" dirty="0" err="1">
                <a:latin typeface="Arial Unicode MS" pitchFamily="34" charset="-128"/>
              </a:rPr>
              <a:t>deskribatu</a:t>
            </a:r>
            <a:r>
              <a:rPr lang="es-ES" sz="1800" dirty="0">
                <a:latin typeface="Arial Unicode MS" pitchFamily="34" charset="-128"/>
              </a:rPr>
              <a:t> da10. 6-12 </a:t>
            </a:r>
            <a:r>
              <a:rPr lang="es-ES" sz="1800" dirty="0" err="1">
                <a:latin typeface="Arial Unicode MS" pitchFamily="34" charset="-128"/>
              </a:rPr>
              <a:t>hilabetez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sintomarik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egon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denean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baino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ez</a:t>
            </a:r>
            <a:r>
              <a:rPr lang="es-ES" sz="1800" dirty="0">
                <a:latin typeface="Arial Unicode MS" pitchFamily="34" charset="-128"/>
              </a:rPr>
              <a:t> da </a:t>
            </a:r>
            <a:r>
              <a:rPr lang="es-ES" sz="1800" dirty="0" err="1">
                <a:latin typeface="Arial Unicode MS" pitchFamily="34" charset="-128"/>
              </a:rPr>
              <a:t>pentsatu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behar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exazerbazioetarako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arrisku-faktorerik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gabeko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pazienteen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kasuan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idatzizko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ekintza</a:t>
            </a:r>
            <a:r>
              <a:rPr lang="es-ES" sz="1800" dirty="0">
                <a:latin typeface="Arial Unicode MS" pitchFamily="34" charset="-128"/>
              </a:rPr>
              <a:t>-plan </a:t>
            </a:r>
            <a:r>
              <a:rPr lang="es-ES" sz="1800" dirty="0" err="1">
                <a:latin typeface="Arial Unicode MS" pitchFamily="34" charset="-128"/>
              </a:rPr>
              <a:t>bat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eman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ondoren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erantzuna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gainbegiratuz</a:t>
            </a:r>
            <a:r>
              <a:rPr lang="es-ES" sz="1800" dirty="0" smtClean="0">
                <a:latin typeface="Arial Unicode MS" pitchFamily="34" charset="-128"/>
              </a:rPr>
              <a:t>.</a:t>
            </a:r>
            <a:endParaRPr lang="es-ES" sz="1800" dirty="0">
              <a:latin typeface="Arial Unicode MS" pitchFamily="34" charset="-128"/>
            </a:endParaRP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48774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s-ES" sz="3200" dirty="0"/>
              <a:t>Asma: bizi osorako gaixotasun bat?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208912" cy="4464496"/>
          </a:xfrm>
        </p:spPr>
        <p:txBody>
          <a:bodyPr/>
          <a:lstStyle/>
          <a:p>
            <a:r>
              <a:rPr lang="es-ES" sz="1800" dirty="0" err="1">
                <a:latin typeface="Arial Unicode MS" pitchFamily="34" charset="-128"/>
              </a:rPr>
              <a:t>Badakigu</a:t>
            </a:r>
            <a:r>
              <a:rPr lang="es-ES" sz="1800" dirty="0">
                <a:latin typeface="Arial Unicode MS" pitchFamily="34" charset="-128"/>
              </a:rPr>
              <a:t> asma </a:t>
            </a:r>
            <a:r>
              <a:rPr lang="es-ES" sz="1800" dirty="0" err="1">
                <a:latin typeface="Arial Unicode MS" pitchFamily="34" charset="-128"/>
              </a:rPr>
              <a:t>duten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haurren</a:t>
            </a:r>
            <a:r>
              <a:rPr lang="es-ES" sz="1800" dirty="0">
                <a:latin typeface="Arial Unicode MS" pitchFamily="34" charset="-128"/>
              </a:rPr>
              <a:t> % 75ek «</a:t>
            </a:r>
            <a:r>
              <a:rPr lang="es-ES" sz="1800" dirty="0" err="1">
                <a:latin typeface="Arial Unicode MS" pitchFamily="34" charset="-128"/>
              </a:rPr>
              <a:t>gainditzen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dutela</a:t>
            </a:r>
            <a:r>
              <a:rPr lang="es-ES" sz="1800" dirty="0">
                <a:latin typeface="Arial Unicode MS" pitchFamily="34" charset="-128"/>
              </a:rPr>
              <a:t>» </a:t>
            </a:r>
            <a:r>
              <a:rPr lang="es-ES" sz="1800" dirty="0" err="1">
                <a:latin typeface="Arial Unicode MS" pitchFamily="34" charset="-128"/>
              </a:rPr>
              <a:t>egoera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hori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helduaroan</a:t>
            </a:r>
            <a:r>
              <a:rPr lang="es-ES" sz="1800" dirty="0">
                <a:latin typeface="Arial Unicode MS" pitchFamily="34" charset="-128"/>
              </a:rPr>
              <a:t>.  </a:t>
            </a:r>
            <a:r>
              <a:rPr lang="es-ES" sz="1800" dirty="0" err="1">
                <a:latin typeface="Arial Unicode MS" pitchFamily="34" charset="-128"/>
              </a:rPr>
              <a:t>Ebidentzia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txikiagoa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dago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ordea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helduen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artean</a:t>
            </a:r>
            <a:r>
              <a:rPr lang="es-ES" sz="1800" dirty="0">
                <a:latin typeface="Arial Unicode MS" pitchFamily="34" charset="-128"/>
              </a:rPr>
              <a:t> asma </a:t>
            </a:r>
            <a:r>
              <a:rPr lang="es-ES" sz="1800" dirty="0" err="1">
                <a:latin typeface="Arial Unicode MS" pitchFamily="34" charset="-128"/>
              </a:rPr>
              <a:t>erremititzeko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tasari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dagokionean</a:t>
            </a:r>
            <a:r>
              <a:rPr lang="es-ES" sz="1800" dirty="0">
                <a:latin typeface="Arial Unicode MS" pitchFamily="34" charset="-128"/>
              </a:rPr>
              <a:t>.  	</a:t>
            </a:r>
          </a:p>
          <a:p>
            <a:r>
              <a:rPr lang="es-ES" sz="1800" dirty="0">
                <a:latin typeface="Arial Unicode MS" pitchFamily="34" charset="-128"/>
              </a:rPr>
              <a:t>Duela </a:t>
            </a:r>
            <a:r>
              <a:rPr lang="es-ES" sz="1800" dirty="0" err="1">
                <a:latin typeface="Arial Unicode MS" pitchFamily="34" charset="-128"/>
              </a:rPr>
              <a:t>gutxi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egin</a:t>
            </a:r>
            <a:r>
              <a:rPr lang="es-ES" sz="1800" dirty="0">
                <a:latin typeface="Arial Unicode MS" pitchFamily="34" charset="-128"/>
              </a:rPr>
              <a:t> den </a:t>
            </a:r>
            <a:r>
              <a:rPr lang="es-ES" sz="1800" dirty="0" err="1">
                <a:latin typeface="Arial Unicode MS" pitchFamily="34" charset="-128"/>
              </a:rPr>
              <a:t>ikerketa</a:t>
            </a:r>
            <a:r>
              <a:rPr lang="es-ES" sz="1800" dirty="0">
                <a:latin typeface="Arial Unicode MS" pitchFamily="34" charset="-128"/>
              </a:rPr>
              <a:t>  batean (*) , </a:t>
            </a:r>
            <a:r>
              <a:rPr lang="es-ES" sz="1800" dirty="0" err="1">
                <a:latin typeface="Arial Unicode MS" pitchFamily="34" charset="-128"/>
              </a:rPr>
              <a:t>aurreko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bost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urteetan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egindako</a:t>
            </a:r>
            <a:r>
              <a:rPr lang="es-ES" sz="1800" dirty="0">
                <a:latin typeface="Arial Unicode MS" pitchFamily="34" charset="-128"/>
              </a:rPr>
              <a:t>  </a:t>
            </a:r>
            <a:r>
              <a:rPr lang="es-ES" sz="1800" dirty="0" err="1">
                <a:latin typeface="Arial Unicode MS" pitchFamily="34" charset="-128"/>
              </a:rPr>
              <a:t>asmaren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diagnostiko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medikoa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zuten</a:t>
            </a:r>
            <a:r>
              <a:rPr lang="es-ES" sz="1800" dirty="0">
                <a:latin typeface="Arial Unicode MS" pitchFamily="34" charset="-128"/>
              </a:rPr>
              <a:t> 613 </a:t>
            </a:r>
            <a:r>
              <a:rPr lang="es-ES" sz="1800" dirty="0" err="1">
                <a:latin typeface="Arial Unicode MS" pitchFamily="34" charset="-128"/>
              </a:rPr>
              <a:t>paziente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heldutan</a:t>
            </a:r>
            <a:r>
              <a:rPr lang="es-ES" sz="1800" dirty="0">
                <a:latin typeface="Arial Unicode MS" pitchFamily="34" charset="-128"/>
              </a:rPr>
              <a:t>  </a:t>
            </a:r>
            <a:r>
              <a:rPr lang="es-ES" sz="1800" dirty="0" err="1">
                <a:latin typeface="Arial Unicode MS" pitchFamily="34" charset="-128"/>
              </a:rPr>
              <a:t>diagnostikoa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berrebaluatu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zuten</a:t>
            </a:r>
            <a:r>
              <a:rPr lang="es-ES" sz="1800" dirty="0">
                <a:latin typeface="Arial Unicode MS" pitchFamily="34" charset="-128"/>
              </a:rPr>
              <a:t>,  </a:t>
            </a:r>
            <a:r>
              <a:rPr lang="es-ES" sz="1800" dirty="0" err="1">
                <a:latin typeface="Arial Unicode MS" pitchFamily="34" charset="-128"/>
              </a:rPr>
              <a:t>biriken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funtzioaren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probak</a:t>
            </a:r>
            <a:r>
              <a:rPr lang="es-ES" sz="1800" dirty="0">
                <a:latin typeface="Arial Unicode MS" pitchFamily="34" charset="-128"/>
              </a:rPr>
              <a:t> ere </a:t>
            </a:r>
            <a:r>
              <a:rPr lang="es-ES" sz="1800" dirty="0" err="1">
                <a:latin typeface="Arial Unicode MS" pitchFamily="34" charset="-128"/>
              </a:rPr>
              <a:t>eginaz</a:t>
            </a:r>
            <a:r>
              <a:rPr lang="es-ES" sz="1800" dirty="0">
                <a:latin typeface="Arial Unicode MS" pitchFamily="34" charset="-128"/>
              </a:rPr>
              <a:t>.  </a:t>
            </a:r>
            <a:r>
              <a:rPr lang="es-ES" sz="1800" dirty="0" err="1">
                <a:latin typeface="Arial Unicode MS" pitchFamily="34" charset="-128"/>
              </a:rPr>
              <a:t>Ondorioztatu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zenez</a:t>
            </a:r>
            <a:r>
              <a:rPr lang="es-ES" sz="1800" dirty="0">
                <a:latin typeface="Arial Unicode MS" pitchFamily="34" charset="-128"/>
              </a:rPr>
              <a:t>, asma-</a:t>
            </a:r>
            <a:r>
              <a:rPr lang="es-ES" sz="1800" dirty="0" err="1">
                <a:latin typeface="Arial Unicode MS" pitchFamily="34" charset="-128"/>
              </a:rPr>
              <a:t>diagnostikoa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zuten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pazienteen</a:t>
            </a:r>
            <a:r>
              <a:rPr lang="es-ES" sz="1800" dirty="0">
                <a:latin typeface="Arial Unicode MS" pitchFamily="34" charset="-128"/>
              </a:rPr>
              <a:t> % 33,1en </a:t>
            </a:r>
            <a:r>
              <a:rPr lang="es-ES" sz="1800" dirty="0" err="1">
                <a:latin typeface="Arial Unicode MS" pitchFamily="34" charset="-128"/>
              </a:rPr>
              <a:t>kasuan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bazter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zitekeen</a:t>
            </a:r>
            <a:r>
              <a:rPr lang="es-ES" sz="1800" dirty="0">
                <a:latin typeface="Arial Unicode MS" pitchFamily="34" charset="-128"/>
              </a:rPr>
              <a:t>. </a:t>
            </a:r>
            <a:r>
              <a:rPr lang="es-ES" sz="1800" dirty="0" err="1">
                <a:latin typeface="Arial Unicode MS" pitchFamily="34" charset="-128"/>
              </a:rPr>
              <a:t>Azken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hauen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artean</a:t>
            </a:r>
            <a:r>
              <a:rPr lang="es-ES" sz="1800" dirty="0">
                <a:latin typeface="Arial Unicode MS" pitchFamily="34" charset="-128"/>
              </a:rPr>
              <a:t> , % 43,8ren </a:t>
            </a:r>
            <a:r>
              <a:rPr lang="es-ES" sz="1800" dirty="0" err="1">
                <a:latin typeface="Arial Unicode MS" pitchFamily="34" charset="-128"/>
              </a:rPr>
              <a:t>kasuan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baino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ez</a:t>
            </a:r>
            <a:r>
              <a:rPr lang="es-ES" sz="1800" dirty="0">
                <a:latin typeface="Arial Unicode MS" pitchFamily="34" charset="-128"/>
              </a:rPr>
              <a:t> zen </a:t>
            </a:r>
            <a:r>
              <a:rPr lang="es-ES" sz="1800" dirty="0" err="1">
                <a:latin typeface="Arial Unicode MS" pitchFamily="34" charset="-128"/>
              </a:rPr>
              <a:t>lehenago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berretsi</a:t>
            </a:r>
            <a:r>
              <a:rPr lang="es-ES" sz="1800" dirty="0">
                <a:latin typeface="Arial Unicode MS" pitchFamily="34" charset="-128"/>
              </a:rPr>
              <a:t> aire-</a:t>
            </a:r>
            <a:r>
              <a:rPr lang="es-ES" sz="1800" dirty="0" err="1">
                <a:latin typeface="Arial Unicode MS" pitchFamily="34" charset="-128"/>
              </a:rPr>
              <a:t>fluxuaren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murrizketa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itzulgarria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espirometriaren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edo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beste</a:t>
            </a:r>
            <a:r>
              <a:rPr lang="es-ES" sz="1800" dirty="0">
                <a:latin typeface="Arial Unicode MS" pitchFamily="34" charset="-128"/>
              </a:rPr>
              <a:t> proba </a:t>
            </a:r>
            <a:r>
              <a:rPr lang="es-ES" sz="1800" dirty="0" err="1">
                <a:latin typeface="Arial Unicode MS" pitchFamily="34" charset="-128"/>
              </a:rPr>
              <a:t>funtzional</a:t>
            </a:r>
            <a:r>
              <a:rPr lang="es-ES" sz="1800" dirty="0">
                <a:latin typeface="Arial Unicode MS" pitchFamily="34" charset="-128"/>
              </a:rPr>
              <a:t> baten </a:t>
            </a:r>
            <a:r>
              <a:rPr lang="es-ES" sz="1800" dirty="0" err="1">
                <a:latin typeface="Arial Unicode MS" pitchFamily="34" charset="-128"/>
              </a:rPr>
              <a:t>bidez</a:t>
            </a:r>
            <a:r>
              <a:rPr lang="es-ES" sz="1800" dirty="0">
                <a:latin typeface="Arial Unicode MS" pitchFamily="34" charset="-128"/>
              </a:rPr>
              <a:t>.</a:t>
            </a:r>
          </a:p>
          <a:p>
            <a:r>
              <a:rPr lang="es-ES" sz="1800" dirty="0" err="1">
                <a:latin typeface="Arial Unicode MS" pitchFamily="34" charset="-128"/>
              </a:rPr>
              <a:t>Aurtikuluan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zera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azpimarratzen</a:t>
            </a:r>
            <a:r>
              <a:rPr lang="es-ES" sz="1800" dirty="0">
                <a:latin typeface="Arial Unicode MS" pitchFamily="34" charset="-128"/>
              </a:rPr>
              <a:t> da: </a:t>
            </a:r>
            <a:r>
              <a:rPr lang="es-ES" sz="1800" dirty="0" err="1">
                <a:latin typeface="Arial Unicode MS" pitchFamily="34" charset="-128"/>
              </a:rPr>
              <a:t>garrantzitsua</a:t>
            </a:r>
            <a:r>
              <a:rPr lang="es-ES" sz="1800" dirty="0">
                <a:latin typeface="Arial Unicode MS" pitchFamily="34" charset="-128"/>
              </a:rPr>
              <a:t> dela </a:t>
            </a:r>
            <a:r>
              <a:rPr lang="es-ES" sz="1800" dirty="0" err="1">
                <a:latin typeface="Arial Unicode MS" pitchFamily="34" charset="-128"/>
              </a:rPr>
              <a:t>biriken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funtzioaren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probak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egitea</a:t>
            </a:r>
            <a:r>
              <a:rPr lang="es-ES" sz="1800" dirty="0">
                <a:latin typeface="Arial Unicode MS" pitchFamily="34" charset="-128"/>
              </a:rPr>
              <a:t> asma </a:t>
            </a:r>
            <a:r>
              <a:rPr lang="es-ES" sz="1800" dirty="0" err="1">
                <a:latin typeface="Arial Unicode MS" pitchFamily="34" charset="-128"/>
              </a:rPr>
              <a:t>diagnostikatzeko</a:t>
            </a:r>
            <a:r>
              <a:rPr lang="es-ES" sz="1800" dirty="0">
                <a:latin typeface="Arial Unicode MS" pitchFamily="34" charset="-128"/>
              </a:rPr>
              <a:t>. </a:t>
            </a:r>
            <a:r>
              <a:rPr lang="es-ES" sz="1800" dirty="0" err="1">
                <a:latin typeface="Arial Unicode MS" pitchFamily="34" charset="-128"/>
              </a:rPr>
              <a:t>Halaber</a:t>
            </a:r>
            <a:r>
              <a:rPr lang="es-ES" sz="1800" dirty="0">
                <a:latin typeface="Arial Unicode MS" pitchFamily="34" charset="-128"/>
              </a:rPr>
              <a:t>, asma </a:t>
            </a:r>
            <a:r>
              <a:rPr lang="es-ES" sz="1800" dirty="0" err="1">
                <a:latin typeface="Arial Unicode MS" pitchFamily="34" charset="-128"/>
              </a:rPr>
              <a:t>diagnostikatuta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izanda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medikazio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kontrolatzailea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erregulartasunez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erabiltzen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duten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pazienteen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kasuan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diagnostikoa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ebaluatu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behar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litzateke</a:t>
            </a:r>
            <a:r>
              <a:rPr lang="es-ES" sz="1800" dirty="0">
                <a:latin typeface="Arial Unicode MS" pitchFamily="34" charset="-128"/>
              </a:rPr>
              <a:t>.</a:t>
            </a:r>
            <a:r>
              <a:rPr lang="es-ES" sz="1800" dirty="0"/>
              <a:t>	</a:t>
            </a:r>
          </a:p>
          <a:p>
            <a:pPr marL="0" indent="0">
              <a:buNone/>
            </a:pPr>
            <a:r>
              <a:rPr lang="es-ES" sz="1800" dirty="0" smtClean="0"/>
              <a:t> *</a:t>
            </a:r>
            <a:r>
              <a:rPr lang="es-ES" sz="1800" i="1" dirty="0"/>
              <a:t>JAMA. 2017;317(3):269-279. </a:t>
            </a:r>
          </a:p>
          <a:p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78664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8636"/>
            <a:ext cx="8229600" cy="1143000"/>
          </a:xfrm>
        </p:spPr>
        <p:txBody>
          <a:bodyPr/>
          <a:lstStyle/>
          <a:p>
            <a:r>
              <a:rPr lang="es-ES" sz="2800" dirty="0" err="1"/>
              <a:t>Asmaren</a:t>
            </a:r>
            <a:r>
              <a:rPr lang="es-ES" sz="2800" dirty="0"/>
              <a:t> </a:t>
            </a:r>
            <a:r>
              <a:rPr lang="es-ES" sz="2800" dirty="0" err="1"/>
              <a:t>mailakako</a:t>
            </a:r>
            <a:r>
              <a:rPr lang="es-ES" sz="2800" dirty="0"/>
              <a:t> </a:t>
            </a:r>
            <a:r>
              <a:rPr lang="es-ES" sz="2800" dirty="0" err="1"/>
              <a:t>tratamendua</a:t>
            </a:r>
            <a:r>
              <a:rPr lang="es-ES" sz="2800" dirty="0"/>
              <a:t> </a:t>
            </a:r>
            <a:r>
              <a:rPr lang="es-ES" sz="2800" dirty="0" err="1"/>
              <a:t>Osakidetzan</a:t>
            </a:r>
            <a:r>
              <a:rPr lang="es-ES" sz="2800" dirty="0"/>
              <a:t>: </a:t>
            </a:r>
            <a:r>
              <a:rPr lang="es-ES" sz="2800" dirty="0" err="1"/>
              <a:t>zer</a:t>
            </a:r>
            <a:r>
              <a:rPr lang="es-ES" sz="2800" dirty="0"/>
              <a:t> </a:t>
            </a:r>
            <a:r>
              <a:rPr lang="es-ES" sz="2800" dirty="0" err="1"/>
              <a:t>diote</a:t>
            </a:r>
            <a:r>
              <a:rPr lang="es-ES" sz="2800" dirty="0"/>
              <a:t> </a:t>
            </a:r>
            <a:r>
              <a:rPr lang="es-ES" sz="2800" dirty="0" err="1"/>
              <a:t>datuek</a:t>
            </a:r>
            <a:r>
              <a:rPr lang="es-ES" sz="2800" dirty="0"/>
              <a:t>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1268760"/>
            <a:ext cx="856895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800" dirty="0" err="1">
                <a:latin typeface="Arial Unicode MS" pitchFamily="34" charset="-128"/>
              </a:rPr>
              <a:t>Euskal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Autonomia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Erkidegoan</a:t>
            </a:r>
            <a:r>
              <a:rPr lang="es-ES" sz="1800" dirty="0">
                <a:latin typeface="Arial Unicode MS" pitchFamily="34" charset="-128"/>
              </a:rPr>
              <a:t>, 12 </a:t>
            </a:r>
            <a:r>
              <a:rPr lang="es-ES" sz="1800" dirty="0" err="1">
                <a:latin typeface="Arial Unicode MS" pitchFamily="34" charset="-128"/>
              </a:rPr>
              <a:t>urtetik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gorako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pertsonen</a:t>
            </a:r>
            <a:r>
              <a:rPr lang="es-ES" sz="1800" dirty="0">
                <a:latin typeface="Arial Unicode MS" pitchFamily="34" charset="-128"/>
              </a:rPr>
              <a:t> % 6,7k </a:t>
            </a:r>
            <a:r>
              <a:rPr lang="es-ES" sz="1800" dirty="0" err="1">
                <a:latin typeface="Arial Unicode MS" pitchFamily="34" charset="-128"/>
              </a:rPr>
              <a:t>dute</a:t>
            </a:r>
            <a:r>
              <a:rPr lang="es-ES" sz="1800" dirty="0">
                <a:latin typeface="Arial Unicode MS" pitchFamily="34" charset="-128"/>
              </a:rPr>
              <a:t> asma-</a:t>
            </a:r>
            <a:r>
              <a:rPr lang="es-ES" sz="1800" dirty="0" err="1">
                <a:latin typeface="Arial Unicode MS" pitchFamily="34" charset="-128"/>
              </a:rPr>
              <a:t>gertakari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ireki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bat</a:t>
            </a:r>
            <a:r>
              <a:rPr lang="es-ES" sz="1800" dirty="0">
                <a:latin typeface="Arial Unicode MS" pitchFamily="34" charset="-128"/>
              </a:rPr>
              <a:t> historia </a:t>
            </a:r>
            <a:r>
              <a:rPr lang="es-ES" sz="1800" dirty="0" err="1">
                <a:latin typeface="Arial Unicode MS" pitchFamily="34" charset="-128"/>
              </a:rPr>
              <a:t>klinikoan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baina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horietako</a:t>
            </a:r>
            <a:r>
              <a:rPr lang="es-ES" sz="1800" dirty="0">
                <a:latin typeface="Arial Unicode MS" pitchFamily="34" charset="-128"/>
              </a:rPr>
              <a:t> % 59ak </a:t>
            </a:r>
            <a:r>
              <a:rPr lang="es-ES" sz="1800" dirty="0" err="1">
                <a:latin typeface="Arial Unicode MS" pitchFamily="34" charset="-128"/>
              </a:rPr>
              <a:t>baino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dute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asmarentzako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tratamendu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aktiboren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bat</a:t>
            </a:r>
            <a:r>
              <a:rPr lang="es-ES" sz="1800" dirty="0">
                <a:latin typeface="Arial Unicode MS" pitchFamily="34" charset="-128"/>
              </a:rPr>
              <a:t>. </a:t>
            </a:r>
            <a:r>
              <a:rPr lang="es-ES" sz="1800" dirty="0" err="1">
                <a:latin typeface="Arial Unicode MS" pitchFamily="34" charset="-128"/>
              </a:rPr>
              <a:t>Asmarentzako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tratamenduren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bat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jasotzen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duten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pazienteen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artean</a:t>
            </a:r>
            <a:r>
              <a:rPr lang="es-ES" sz="1800" dirty="0">
                <a:latin typeface="Arial Unicode MS" pitchFamily="34" charset="-128"/>
              </a:rPr>
              <a:t>, % 22,2 </a:t>
            </a:r>
            <a:r>
              <a:rPr lang="es-ES" sz="1800" dirty="0" err="1">
                <a:latin typeface="Arial Unicode MS" pitchFamily="34" charset="-128"/>
              </a:rPr>
              <a:t>SABArekin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baino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daude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tratatuta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>
                <a:latin typeface="Arial Unicode MS" pitchFamily="34" charset="-128"/>
              </a:rPr>
              <a:t>(1. </a:t>
            </a:r>
            <a:r>
              <a:rPr lang="es-ES" sz="1800" dirty="0" err="1">
                <a:latin typeface="Arial Unicode MS" pitchFamily="34" charset="-128"/>
              </a:rPr>
              <a:t>maila</a:t>
            </a:r>
            <a:r>
              <a:rPr lang="es-ES" sz="1800" dirty="0">
                <a:latin typeface="Arial Unicode MS" pitchFamily="34" charset="-128"/>
              </a:rPr>
              <a:t>), % 11,1k </a:t>
            </a:r>
            <a:r>
              <a:rPr lang="es-ES" sz="1800" dirty="0" smtClean="0">
                <a:latin typeface="Arial Unicode MS" pitchFamily="34" charset="-128"/>
              </a:rPr>
              <a:t>IK </a:t>
            </a:r>
            <a:r>
              <a:rPr lang="es-ES" sz="1800" dirty="0" err="1">
                <a:latin typeface="Arial Unicode MS" pitchFamily="34" charset="-128"/>
              </a:rPr>
              <a:t>tratamendu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kontrolatzaile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bakar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gisa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>
                <a:latin typeface="Arial Unicode MS" pitchFamily="34" charset="-128"/>
              </a:rPr>
              <a:t>ere </a:t>
            </a:r>
            <a:r>
              <a:rPr lang="es-ES" sz="1800" dirty="0" err="1">
                <a:latin typeface="Arial Unicode MS" pitchFamily="34" charset="-128"/>
              </a:rPr>
              <a:t>jasotzen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dute</a:t>
            </a:r>
            <a:r>
              <a:rPr lang="es-ES" sz="1800" dirty="0">
                <a:latin typeface="Arial Unicode MS" pitchFamily="34" charset="-128"/>
              </a:rPr>
              <a:t> (2. </a:t>
            </a:r>
            <a:r>
              <a:rPr lang="es-ES" sz="1800" dirty="0" err="1">
                <a:latin typeface="Arial Unicode MS" pitchFamily="34" charset="-128"/>
              </a:rPr>
              <a:t>maila</a:t>
            </a:r>
            <a:r>
              <a:rPr lang="es-ES" sz="1800" dirty="0">
                <a:latin typeface="Arial Unicode MS" pitchFamily="34" charset="-128"/>
              </a:rPr>
              <a:t>) eta % 54k IK + </a:t>
            </a:r>
            <a:r>
              <a:rPr lang="es-ES" sz="1800" dirty="0" err="1">
                <a:latin typeface="Arial Unicode MS" pitchFamily="34" charset="-128"/>
              </a:rPr>
              <a:t>LABArekin</a:t>
            </a:r>
            <a:r>
              <a:rPr lang="es-ES" sz="1800" dirty="0">
                <a:latin typeface="Arial Unicode MS" pitchFamily="34" charset="-128"/>
              </a:rPr>
              <a:t> (3. eta 4. </a:t>
            </a:r>
            <a:r>
              <a:rPr lang="es-ES" sz="1800" dirty="0" err="1">
                <a:latin typeface="Arial Unicode MS" pitchFamily="34" charset="-128"/>
              </a:rPr>
              <a:t>mailak</a:t>
            </a:r>
            <a:r>
              <a:rPr lang="es-ES" sz="1800" dirty="0">
                <a:latin typeface="Arial Unicode MS" pitchFamily="34" charset="-128"/>
              </a:rPr>
              <a:t>). </a:t>
            </a:r>
            <a:r>
              <a:rPr lang="es-ES" sz="1800" dirty="0" err="1" smtClean="0">
                <a:latin typeface="Arial Unicode MS" pitchFamily="34" charset="-128"/>
              </a:rPr>
              <a:t>Datuok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hau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adieraz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lezakete</a:t>
            </a:r>
            <a:r>
              <a:rPr lang="es-ES" sz="1800" dirty="0">
                <a:latin typeface="Arial Unicode MS" pitchFamily="34" charset="-128"/>
              </a:rPr>
              <a:t>: </a:t>
            </a:r>
            <a:endParaRPr lang="es-ES" sz="18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endParaRPr lang="es-ES" sz="18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2, </a:t>
            </a:r>
            <a:r>
              <a:rPr lang="es-ES" sz="1800" dirty="0" err="1" smtClean="0">
                <a:latin typeface="Arial Unicode MS" pitchFamily="34" charset="-128"/>
              </a:rPr>
              <a:t>maila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>
                <a:latin typeface="Arial Unicode MS" pitchFamily="34" charset="-128"/>
              </a:rPr>
              <a:t>(IK </a:t>
            </a:r>
            <a:r>
              <a:rPr lang="es-ES" sz="1800" dirty="0" err="1">
                <a:latin typeface="Arial Unicode MS" pitchFamily="34" charset="-128"/>
              </a:rPr>
              <a:t>tratamendu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kontrolatzaile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bakar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gisa</a:t>
            </a:r>
            <a:r>
              <a:rPr lang="es-ES" sz="1800" dirty="0">
                <a:latin typeface="Arial Unicode MS" pitchFamily="34" charset="-128"/>
              </a:rPr>
              <a:t>) </a:t>
            </a:r>
            <a:r>
              <a:rPr lang="es-ES" sz="1800" dirty="0" err="1">
                <a:latin typeface="Arial Unicode MS" pitchFamily="34" charset="-128"/>
              </a:rPr>
              <a:t>gutxiegi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erabiltzen</a:t>
            </a:r>
            <a:r>
              <a:rPr lang="es-ES" sz="1800" dirty="0">
                <a:latin typeface="Arial Unicode MS" pitchFamily="34" charset="-128"/>
              </a:rPr>
              <a:t> da eta 3. eta 4. </a:t>
            </a:r>
            <a:r>
              <a:rPr lang="es-ES" sz="1800" dirty="0" err="1">
                <a:latin typeface="Arial Unicode MS" pitchFamily="34" charset="-128"/>
              </a:rPr>
              <a:t>mailak</a:t>
            </a:r>
            <a:r>
              <a:rPr lang="es-ES" sz="1800" dirty="0">
                <a:latin typeface="Arial Unicode MS" pitchFamily="34" charset="-128"/>
              </a:rPr>
              <a:t> (IK + LABA) </a:t>
            </a:r>
            <a:r>
              <a:rPr lang="es-ES" sz="1800" dirty="0" err="1">
                <a:latin typeface="Arial Unicode MS" pitchFamily="34" charset="-128"/>
              </a:rPr>
              <a:t>gehiegi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erabiltzen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dira</a:t>
            </a:r>
            <a:r>
              <a:rPr lang="es-ES" sz="1800" dirty="0">
                <a:latin typeface="Arial Unicode MS" pitchFamily="34" charset="-128"/>
              </a:rPr>
              <a:t>. </a:t>
            </a:r>
            <a:r>
              <a:rPr lang="es-ES" sz="1800" dirty="0" err="1">
                <a:latin typeface="Arial Unicode MS" pitchFamily="34" charset="-128"/>
              </a:rPr>
              <a:t>Pazientea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egonkortutakoan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maila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jaistea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ohiko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jardunbidea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ez</a:t>
            </a:r>
            <a:r>
              <a:rPr lang="es-ES" sz="1800" dirty="0">
                <a:latin typeface="Arial Unicode MS" pitchFamily="34" charset="-128"/>
              </a:rPr>
              <a:t> dela </a:t>
            </a:r>
            <a:r>
              <a:rPr lang="es-ES" sz="1800" dirty="0" err="1">
                <a:latin typeface="Arial Unicode MS" pitchFamily="34" charset="-128"/>
              </a:rPr>
              <a:t>iradokitzen</a:t>
            </a:r>
            <a:r>
              <a:rPr lang="es-ES" sz="1800" dirty="0">
                <a:latin typeface="Arial Unicode MS" pitchFamily="34" charset="-128"/>
              </a:rPr>
              <a:t> du </a:t>
            </a:r>
            <a:r>
              <a:rPr lang="es-ES" sz="1800" dirty="0" err="1">
                <a:latin typeface="Arial Unicode MS" pitchFamily="34" charset="-128"/>
              </a:rPr>
              <a:t>horrek</a:t>
            </a:r>
            <a:r>
              <a:rPr lang="es-ES" sz="1800" dirty="0">
                <a:latin typeface="Arial Unicode MS" pitchFamily="34" charset="-128"/>
              </a:rPr>
              <a:t>. </a:t>
            </a:r>
            <a:endParaRPr lang="es-ES" sz="18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 smtClean="0">
                <a:latin typeface="Arial Unicode MS" pitchFamily="34" charset="-128"/>
              </a:rPr>
              <a:t>Diagnostikoaren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>
                <a:latin typeface="Arial Unicode MS" pitchFamily="34" charset="-128"/>
              </a:rPr>
              <a:t>eta </a:t>
            </a:r>
            <a:r>
              <a:rPr lang="es-ES" sz="1800" dirty="0" err="1">
                <a:latin typeface="Arial Unicode MS" pitchFamily="34" charset="-128"/>
              </a:rPr>
              <a:t>tratamendu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beharraren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ebaluazio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urria</a:t>
            </a:r>
            <a:r>
              <a:rPr lang="es-ES" sz="1800" dirty="0">
                <a:latin typeface="Arial Unicode MS" pitchFamily="34" charset="-128"/>
              </a:rPr>
              <a:t>, asma-</a:t>
            </a:r>
            <a:r>
              <a:rPr lang="es-ES" sz="1800" dirty="0" err="1">
                <a:latin typeface="Arial Unicode MS" pitchFamily="34" charset="-128"/>
              </a:rPr>
              <a:t>diagnostikoa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izanda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asmarentzako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medikazioa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jasotzen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duten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pazienteen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kasuan</a:t>
            </a:r>
            <a:r>
              <a:rPr lang="es-ES" sz="1800" dirty="0" smtClean="0">
                <a:latin typeface="Arial Unicode MS" pitchFamily="34" charset="-128"/>
              </a:rPr>
              <a:t>.</a:t>
            </a:r>
            <a:endParaRPr lang="es-ES" sz="18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811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sz="4000" dirty="0" err="1" smtClean="0">
                <a:solidFill>
                  <a:schemeClr val="tx2"/>
                </a:solidFill>
                <a:latin typeface="Arial Black" pitchFamily="34" charset="0"/>
              </a:rPr>
              <a:t>Aurkibidea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1124744"/>
            <a:ext cx="7772400" cy="411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bg1"/>
              </a:buClr>
            </a:pPr>
            <a:r>
              <a:rPr lang="es-ES" sz="2000" b="1" dirty="0" err="1" smtClean="0">
                <a:solidFill>
                  <a:schemeClr val="bg1"/>
                </a:solidFill>
              </a:rPr>
              <a:t>Sarrera</a:t>
            </a:r>
            <a:endParaRPr lang="es-ES" sz="2000" b="1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2000" b="1" dirty="0" err="1" smtClean="0">
                <a:solidFill>
                  <a:schemeClr val="bg1"/>
                </a:solidFill>
              </a:rPr>
              <a:t>Diagnostikoa</a:t>
            </a:r>
            <a:endParaRPr lang="es-ES" sz="2000" b="1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2000" b="1" dirty="0" err="1" smtClean="0">
                <a:solidFill>
                  <a:schemeClr val="bg1"/>
                </a:solidFill>
              </a:rPr>
              <a:t>Tratamendua</a:t>
            </a:r>
            <a:endParaRPr lang="es-ES" sz="2000" b="1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</a:pPr>
            <a:r>
              <a:rPr lang="es-ES" sz="1600" b="1" dirty="0" err="1" smtClean="0">
                <a:solidFill>
                  <a:schemeClr val="bg1"/>
                </a:solidFill>
              </a:rPr>
              <a:t>Tratamenduaren</a:t>
            </a:r>
            <a:r>
              <a:rPr lang="es-ES" sz="1600" b="1" dirty="0" smtClean="0">
                <a:solidFill>
                  <a:schemeClr val="bg1"/>
                </a:solidFill>
              </a:rPr>
              <a:t> </a:t>
            </a:r>
            <a:r>
              <a:rPr lang="es-ES" sz="1600" b="1" dirty="0" err="1">
                <a:solidFill>
                  <a:schemeClr val="bg1"/>
                </a:solidFill>
              </a:rPr>
              <a:t>helburuak</a:t>
            </a:r>
            <a:r>
              <a:rPr lang="es-ES" sz="1600" b="1" dirty="0">
                <a:solidFill>
                  <a:schemeClr val="bg1"/>
                </a:solidFill>
              </a:rPr>
              <a:t> eta </a:t>
            </a:r>
            <a:r>
              <a:rPr lang="es-ES" sz="1600" b="1" dirty="0" err="1">
                <a:solidFill>
                  <a:schemeClr val="bg1"/>
                </a:solidFill>
              </a:rPr>
              <a:t>osagaiak</a:t>
            </a:r>
            <a:endParaRPr lang="es-ES" sz="1600" b="1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</a:pPr>
            <a:r>
              <a:rPr lang="es-ES" sz="1600" b="1" dirty="0" err="1" smtClean="0">
                <a:solidFill>
                  <a:schemeClr val="bg1"/>
                </a:solidFill>
              </a:rPr>
              <a:t>Jarraipen</a:t>
            </a:r>
            <a:r>
              <a:rPr lang="es-ES" sz="1600" b="1" dirty="0" smtClean="0">
                <a:solidFill>
                  <a:schemeClr val="bg1"/>
                </a:solidFill>
              </a:rPr>
              <a:t> </a:t>
            </a:r>
            <a:r>
              <a:rPr lang="es-ES" sz="1600" b="1" dirty="0" err="1">
                <a:solidFill>
                  <a:schemeClr val="bg1"/>
                </a:solidFill>
              </a:rPr>
              <a:t>kliniko</a:t>
            </a:r>
            <a:r>
              <a:rPr lang="es-ES" sz="1600" b="1" dirty="0">
                <a:solidFill>
                  <a:schemeClr val="bg1"/>
                </a:solidFill>
              </a:rPr>
              <a:t> </a:t>
            </a:r>
            <a:r>
              <a:rPr lang="es-ES" sz="1600" b="1" dirty="0" err="1">
                <a:solidFill>
                  <a:schemeClr val="bg1"/>
                </a:solidFill>
              </a:rPr>
              <a:t>erregularra</a:t>
            </a:r>
            <a:endParaRPr lang="es-ES" sz="1600" b="1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</a:pPr>
            <a:r>
              <a:rPr lang="es-ES" sz="1600" b="1" dirty="0" err="1" smtClean="0">
                <a:solidFill>
                  <a:schemeClr val="bg1"/>
                </a:solidFill>
              </a:rPr>
              <a:t>Autokontroleko</a:t>
            </a:r>
            <a:r>
              <a:rPr lang="es-ES" sz="1600" b="1" dirty="0" smtClean="0">
                <a:solidFill>
                  <a:schemeClr val="bg1"/>
                </a:solidFill>
              </a:rPr>
              <a:t> </a:t>
            </a:r>
            <a:r>
              <a:rPr lang="es-ES" sz="1600" b="1" dirty="0" err="1">
                <a:solidFill>
                  <a:schemeClr val="bg1"/>
                </a:solidFill>
              </a:rPr>
              <a:t>hezkuntza</a:t>
            </a:r>
            <a:r>
              <a:rPr lang="es-ES" sz="1600" b="1" dirty="0">
                <a:solidFill>
                  <a:schemeClr val="bg1"/>
                </a:solidFill>
              </a:rPr>
              <a:t> eta </a:t>
            </a:r>
            <a:r>
              <a:rPr lang="es-ES" sz="1600" b="1" dirty="0" err="1">
                <a:solidFill>
                  <a:schemeClr val="bg1"/>
                </a:solidFill>
              </a:rPr>
              <a:t>ekintza</a:t>
            </a:r>
            <a:r>
              <a:rPr lang="es-ES" sz="1600" b="1" dirty="0">
                <a:solidFill>
                  <a:schemeClr val="bg1"/>
                </a:solidFill>
              </a:rPr>
              <a:t>-plana</a:t>
            </a:r>
          </a:p>
          <a:p>
            <a:pPr lvl="1">
              <a:buClr>
                <a:schemeClr val="bg1"/>
              </a:buClr>
            </a:pPr>
            <a:r>
              <a:rPr lang="es-ES" sz="1600" b="1" dirty="0" err="1" smtClean="0">
                <a:solidFill>
                  <a:schemeClr val="bg1"/>
                </a:solidFill>
              </a:rPr>
              <a:t>Tratamendu</a:t>
            </a:r>
            <a:r>
              <a:rPr lang="es-ES" sz="1600" b="1" dirty="0" smtClean="0">
                <a:solidFill>
                  <a:schemeClr val="bg1"/>
                </a:solidFill>
              </a:rPr>
              <a:t> </a:t>
            </a:r>
            <a:r>
              <a:rPr lang="es-ES" sz="1600" b="1" dirty="0" err="1">
                <a:solidFill>
                  <a:schemeClr val="bg1"/>
                </a:solidFill>
              </a:rPr>
              <a:t>ez-farmakologikoa</a:t>
            </a:r>
            <a:r>
              <a:rPr lang="es-ES" sz="1600" b="1" dirty="0">
                <a:solidFill>
                  <a:schemeClr val="bg1"/>
                </a:solidFill>
              </a:rPr>
              <a:t> eta </a:t>
            </a:r>
            <a:r>
              <a:rPr lang="es-ES" sz="1600" b="1" dirty="0" err="1">
                <a:solidFill>
                  <a:schemeClr val="bg1"/>
                </a:solidFill>
              </a:rPr>
              <a:t>abiarazleak</a:t>
            </a:r>
            <a:r>
              <a:rPr lang="es-ES" sz="1600" b="1" dirty="0">
                <a:solidFill>
                  <a:schemeClr val="bg1"/>
                </a:solidFill>
              </a:rPr>
              <a:t> </a:t>
            </a:r>
            <a:r>
              <a:rPr lang="es-ES" sz="1600" b="1" dirty="0" err="1">
                <a:solidFill>
                  <a:schemeClr val="bg1"/>
                </a:solidFill>
              </a:rPr>
              <a:t>saihesteko</a:t>
            </a:r>
            <a:r>
              <a:rPr lang="es-ES" sz="1600" b="1" dirty="0">
                <a:solidFill>
                  <a:schemeClr val="bg1"/>
                </a:solidFill>
              </a:rPr>
              <a:t> </a:t>
            </a:r>
            <a:r>
              <a:rPr lang="es-ES" sz="1600" b="1" dirty="0" err="1">
                <a:solidFill>
                  <a:schemeClr val="bg1"/>
                </a:solidFill>
              </a:rPr>
              <a:t>neurriak</a:t>
            </a:r>
            <a:endParaRPr lang="es-ES" sz="1600" b="1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2000" b="1" dirty="0" err="1" smtClean="0">
                <a:solidFill>
                  <a:schemeClr val="bg1"/>
                </a:solidFill>
              </a:rPr>
              <a:t>Tratamendu</a:t>
            </a:r>
            <a:r>
              <a:rPr lang="es-ES" sz="2000" b="1" dirty="0" smtClean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farmakologikoa</a:t>
            </a:r>
            <a:endParaRPr lang="es-ES" sz="2000" b="1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2000" b="1" dirty="0" err="1" smtClean="0">
                <a:solidFill>
                  <a:schemeClr val="bg1"/>
                </a:solidFill>
              </a:rPr>
              <a:t>Tratamendua</a:t>
            </a:r>
            <a:r>
              <a:rPr lang="es-ES" sz="2000" b="1" dirty="0" smtClean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murriztea</a:t>
            </a:r>
            <a:endParaRPr lang="es-ES" sz="2000" b="1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2000" b="1" dirty="0" err="1" smtClean="0">
                <a:solidFill>
                  <a:schemeClr val="bg1"/>
                </a:solidFill>
              </a:rPr>
              <a:t>Asmaren</a:t>
            </a:r>
            <a:r>
              <a:rPr lang="es-ES" sz="2000" b="1" dirty="0" smtClean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mailakako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tratamendua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Osakidetzan</a:t>
            </a:r>
            <a:r>
              <a:rPr lang="es-ES" sz="2000" b="1" dirty="0">
                <a:solidFill>
                  <a:schemeClr val="bg1"/>
                </a:solidFill>
              </a:rPr>
              <a:t>: </a:t>
            </a:r>
            <a:r>
              <a:rPr lang="es-ES" sz="2000" b="1" dirty="0" err="1">
                <a:solidFill>
                  <a:schemeClr val="bg1"/>
                </a:solidFill>
              </a:rPr>
              <a:t>zer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diote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datuek</a:t>
            </a:r>
            <a:r>
              <a:rPr lang="es-ES" sz="2000" b="1" dirty="0">
                <a:solidFill>
                  <a:schemeClr val="bg1"/>
                </a:solidFill>
              </a:rPr>
              <a:t>?</a:t>
            </a:r>
          </a:p>
          <a:p>
            <a:pPr>
              <a:buClr>
                <a:schemeClr val="bg1"/>
              </a:buClr>
            </a:pPr>
            <a:r>
              <a:rPr lang="es-ES" sz="2000" b="1" dirty="0" err="1" smtClean="0">
                <a:solidFill>
                  <a:schemeClr val="bg1"/>
                </a:solidFill>
              </a:rPr>
              <a:t>Asmaren</a:t>
            </a:r>
            <a:r>
              <a:rPr lang="es-ES" sz="2000" b="1" dirty="0" smtClean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tratamendua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egoera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berezietan</a:t>
            </a:r>
            <a:endParaRPr lang="es-ES" sz="2000" b="1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2000" b="1" dirty="0" err="1" smtClean="0">
                <a:solidFill>
                  <a:schemeClr val="bg1"/>
                </a:solidFill>
              </a:rPr>
              <a:t>Komorbilitatearen</a:t>
            </a:r>
            <a:r>
              <a:rPr lang="es-ES" sz="2000" b="1" dirty="0" smtClean="0">
                <a:solidFill>
                  <a:schemeClr val="bg1"/>
                </a:solidFill>
              </a:rPr>
              <a:t> </a:t>
            </a:r>
            <a:r>
              <a:rPr lang="es-ES" sz="2000" b="1" dirty="0" err="1" smtClean="0">
                <a:solidFill>
                  <a:schemeClr val="bg1"/>
                </a:solidFill>
              </a:rPr>
              <a:t>tratamendua</a:t>
            </a:r>
            <a:endParaRPr lang="es-E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ES" dirty="0" err="1"/>
              <a:t>Asmaren</a:t>
            </a:r>
            <a:r>
              <a:rPr lang="es-ES" dirty="0"/>
              <a:t> </a:t>
            </a:r>
            <a:r>
              <a:rPr lang="es-ES" dirty="0" err="1"/>
              <a:t>tratamendua</a:t>
            </a:r>
            <a:r>
              <a:rPr lang="es-ES" dirty="0"/>
              <a:t> </a:t>
            </a:r>
            <a:r>
              <a:rPr lang="es-ES" dirty="0" err="1"/>
              <a:t>egoera</a:t>
            </a:r>
            <a:r>
              <a:rPr lang="es-ES" dirty="0"/>
              <a:t> </a:t>
            </a:r>
            <a:r>
              <a:rPr lang="es-ES" dirty="0" err="1"/>
              <a:t>berezietan</a:t>
            </a:r>
            <a:endParaRPr lang="es-E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1268760"/>
            <a:ext cx="856895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 smtClean="0">
                <a:solidFill>
                  <a:schemeClr val="tx2"/>
                </a:solidFill>
                <a:latin typeface="Arial Black" pitchFamily="34" charset="0"/>
              </a:rPr>
              <a:t>Nerabeak</a:t>
            </a:r>
            <a:r>
              <a:rPr lang="es-ES" sz="1800" dirty="0">
                <a:solidFill>
                  <a:schemeClr val="tx2"/>
                </a:solidFill>
                <a:latin typeface="Arial Black" pitchFamily="34" charset="0"/>
              </a:rPr>
              <a:t>. </a:t>
            </a:r>
            <a:r>
              <a:rPr lang="es-ES" sz="1600" dirty="0" err="1">
                <a:latin typeface="Arial Unicode MS" pitchFamily="34" charset="-128"/>
              </a:rPr>
              <a:t>Hauek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dira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nerabezaroan</a:t>
            </a:r>
            <a:r>
              <a:rPr lang="es-ES" sz="1600" dirty="0">
                <a:latin typeface="Arial Unicode MS" pitchFamily="34" charset="-128"/>
              </a:rPr>
              <a:t> asma </a:t>
            </a:r>
            <a:r>
              <a:rPr lang="es-ES" sz="1600" dirty="0" err="1">
                <a:latin typeface="Arial Unicode MS" pitchFamily="34" charset="-128"/>
              </a:rPr>
              <a:t>gutxiegi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diagnostikatzeari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lotuta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dauden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arrisku-faktoreak</a:t>
            </a:r>
            <a:r>
              <a:rPr lang="es-ES" sz="1600" dirty="0">
                <a:latin typeface="Arial Unicode MS" pitchFamily="34" charset="-128"/>
              </a:rPr>
              <a:t>: </a:t>
            </a:r>
            <a:r>
              <a:rPr lang="es-ES" sz="1600" dirty="0" err="1">
                <a:latin typeface="Arial Unicode MS" pitchFamily="34" charset="-128"/>
              </a:rPr>
              <a:t>emakumezkoa</a:t>
            </a:r>
            <a:r>
              <a:rPr lang="es-ES" sz="1600" dirty="0">
                <a:latin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</a:rPr>
              <a:t>tabakoa</a:t>
            </a:r>
            <a:r>
              <a:rPr lang="es-ES" sz="1600" dirty="0">
                <a:latin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</a:rPr>
              <a:t>maila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sozioekonomiko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baxua</a:t>
            </a:r>
            <a:r>
              <a:rPr lang="es-ES" sz="1600" dirty="0">
                <a:latin typeface="Arial Unicode MS" pitchFamily="34" charset="-128"/>
              </a:rPr>
              <a:t>, familia </a:t>
            </a:r>
            <a:r>
              <a:rPr lang="es-ES" sz="1600" dirty="0" err="1">
                <a:latin typeface="Arial Unicode MS" pitchFamily="34" charset="-128"/>
              </a:rPr>
              <a:t>arazoak</a:t>
            </a:r>
            <a:r>
              <a:rPr lang="es-ES" sz="1600" dirty="0">
                <a:latin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</a:rPr>
              <a:t>ariketarik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eza</a:t>
            </a:r>
            <a:r>
              <a:rPr lang="es-ES" sz="1600" dirty="0">
                <a:latin typeface="Arial Unicode MS" pitchFamily="34" charset="-128"/>
              </a:rPr>
              <a:t> eta </a:t>
            </a:r>
            <a:r>
              <a:rPr lang="es-ES" sz="1600" dirty="0" err="1">
                <a:latin typeface="Arial Unicode MS" pitchFamily="34" charset="-128"/>
              </a:rPr>
              <a:t>gehiegizko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pisua</a:t>
            </a:r>
            <a:r>
              <a:rPr lang="es-ES" sz="1600" dirty="0">
                <a:latin typeface="Arial Unicode MS" pitchFamily="34" charset="-128"/>
              </a:rPr>
              <a:t>. </a:t>
            </a:r>
            <a:r>
              <a:rPr lang="es-ES" sz="1600" dirty="0" err="1">
                <a:latin typeface="Arial Unicode MS" pitchFamily="34" charset="-128"/>
              </a:rPr>
              <a:t>Zenbait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gai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lantzeko</a:t>
            </a:r>
            <a:r>
              <a:rPr lang="es-ES" sz="1600" dirty="0">
                <a:latin typeface="Arial Unicode MS" pitchFamily="34" charset="-128"/>
              </a:rPr>
              <a:t>, hala </a:t>
            </a:r>
            <a:r>
              <a:rPr lang="es-ES" sz="1600" dirty="0" err="1">
                <a:latin typeface="Arial Unicode MS" pitchFamily="34" charset="-128"/>
              </a:rPr>
              <a:t>nola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tabakismoa</a:t>
            </a:r>
            <a:r>
              <a:rPr lang="es-ES" sz="1600" dirty="0">
                <a:latin typeface="Arial Unicode MS" pitchFamily="34" charset="-128"/>
              </a:rPr>
              <a:t> eta </a:t>
            </a:r>
            <a:r>
              <a:rPr lang="es-ES" sz="1600" dirty="0" err="1">
                <a:latin typeface="Arial Unicode MS" pitchFamily="34" charset="-128"/>
              </a:rPr>
              <a:t>tratamenduarekiko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atxikidura</a:t>
            </a:r>
            <a:r>
              <a:rPr lang="es-ES" sz="1600" dirty="0">
                <a:latin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</a:rPr>
              <a:t>garrantzitsua</a:t>
            </a:r>
            <a:r>
              <a:rPr lang="es-ES" sz="1600" dirty="0">
                <a:latin typeface="Arial Unicode MS" pitchFamily="34" charset="-128"/>
              </a:rPr>
              <a:t> da </a:t>
            </a:r>
            <a:r>
              <a:rPr lang="es-ES" sz="1600" dirty="0" err="1">
                <a:latin typeface="Arial Unicode MS" pitchFamily="34" charset="-128"/>
              </a:rPr>
              <a:t>kontsultan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nerabearen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pribatutasuna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errespetatzea</a:t>
            </a:r>
            <a:r>
              <a:rPr lang="es-ES" sz="1600" dirty="0">
                <a:latin typeface="Arial Unicode MS" pitchFamily="34" charset="-128"/>
              </a:rPr>
              <a:t>. </a:t>
            </a:r>
            <a:r>
              <a:rPr lang="es-ES" sz="1600" dirty="0" err="1">
                <a:latin typeface="Arial Unicode MS" pitchFamily="34" charset="-128"/>
              </a:rPr>
              <a:t>Inhalagailua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hautatzeko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orduan</a:t>
            </a:r>
            <a:r>
              <a:rPr lang="es-ES" sz="1600" dirty="0">
                <a:latin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</a:rPr>
              <a:t>kontuan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hartu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behar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dira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haren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eramangarritasuna</a:t>
            </a:r>
            <a:r>
              <a:rPr lang="es-ES" sz="1600" dirty="0">
                <a:latin typeface="Arial Unicode MS" pitchFamily="34" charset="-128"/>
              </a:rPr>
              <a:t> (</a:t>
            </a:r>
            <a:r>
              <a:rPr lang="es-ES" sz="1600" dirty="0" err="1">
                <a:latin typeface="Arial Unicode MS" pitchFamily="34" charset="-128"/>
              </a:rPr>
              <a:t>ikus</a:t>
            </a:r>
            <a:r>
              <a:rPr lang="es-ES" sz="1600" dirty="0">
                <a:latin typeface="Arial Unicode MS" pitchFamily="34" charset="-128"/>
              </a:rPr>
              <a:t> INFAC) eta </a:t>
            </a:r>
            <a:r>
              <a:rPr lang="es-ES" sz="1600" dirty="0" err="1">
                <a:latin typeface="Arial Unicode MS" pitchFamily="34" charset="-128"/>
              </a:rPr>
              <a:t>pazientearen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 smtClean="0">
                <a:latin typeface="Arial Unicode MS" pitchFamily="34" charset="-128"/>
              </a:rPr>
              <a:t>lehentasunak</a:t>
            </a:r>
            <a:r>
              <a:rPr lang="es-ES" sz="16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6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 smtClean="0">
                <a:solidFill>
                  <a:schemeClr val="tx2"/>
                </a:solidFill>
                <a:latin typeface="Arial Black" pitchFamily="34" charset="0"/>
              </a:rPr>
              <a:t>Haurdunaldia</a:t>
            </a:r>
            <a:r>
              <a:rPr lang="es-ES" sz="18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latin typeface="Arial Black" pitchFamily="34" charset="0"/>
              </a:rPr>
              <a:t>eta </a:t>
            </a:r>
            <a:r>
              <a:rPr lang="es-ES" sz="1800" dirty="0" err="1" smtClean="0">
                <a:solidFill>
                  <a:schemeClr val="tx2"/>
                </a:solidFill>
                <a:latin typeface="Arial Black" pitchFamily="34" charset="0"/>
              </a:rPr>
              <a:t>edoskitzaroa</a:t>
            </a:r>
            <a:r>
              <a:rPr lang="es-ES" sz="1800" dirty="0" smtClean="0">
                <a:solidFill>
                  <a:schemeClr val="tx2"/>
                </a:solidFill>
                <a:latin typeface="Arial Black" pitchFamily="34" charset="0"/>
              </a:rPr>
              <a:t>. </a:t>
            </a:r>
            <a:r>
              <a:rPr lang="es-ES" sz="1600" dirty="0" err="1">
                <a:latin typeface="Arial Unicode MS" pitchFamily="34" charset="-128"/>
              </a:rPr>
              <a:t>Garrantzitsua</a:t>
            </a:r>
            <a:r>
              <a:rPr lang="es-ES" sz="1600" dirty="0">
                <a:latin typeface="Arial Unicode MS" pitchFamily="34" charset="-128"/>
              </a:rPr>
              <a:t> da </a:t>
            </a:r>
            <a:r>
              <a:rPr lang="es-ES" sz="1600" dirty="0" err="1">
                <a:latin typeface="Arial Unicode MS" pitchFamily="34" charset="-128"/>
              </a:rPr>
              <a:t>haurdunaldian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asmaren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kontrol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ona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edukitzea</a:t>
            </a:r>
            <a:r>
              <a:rPr lang="es-ES" sz="1600" dirty="0">
                <a:latin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</a:rPr>
              <a:t>zailtasunak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saihesteari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begira</a:t>
            </a:r>
            <a:r>
              <a:rPr lang="es-ES" sz="1600" dirty="0">
                <a:latin typeface="Arial Unicode MS" pitchFamily="34" charset="-128"/>
              </a:rPr>
              <a:t>. </a:t>
            </a:r>
            <a:r>
              <a:rPr lang="es-ES" sz="1600" dirty="0" err="1">
                <a:latin typeface="Arial Unicode MS" pitchFamily="34" charset="-128"/>
              </a:rPr>
              <a:t>Asmaren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ohiko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tratamenduak</a:t>
            </a:r>
            <a:r>
              <a:rPr lang="es-ES" sz="1600" dirty="0">
                <a:latin typeface="Arial Unicode MS" pitchFamily="34" charset="-128"/>
              </a:rPr>
              <a:t> (SABA, IK eta LABA) </a:t>
            </a:r>
            <a:r>
              <a:rPr lang="es-ES" sz="1600" dirty="0" err="1">
                <a:latin typeface="Arial Unicode MS" pitchFamily="34" charset="-128"/>
              </a:rPr>
              <a:t>normaltasunez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erabili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behar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dira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haurdunaldian</a:t>
            </a:r>
            <a:r>
              <a:rPr lang="es-ES" sz="1600" dirty="0">
                <a:latin typeface="Arial Unicode MS" pitchFamily="34" charset="-128"/>
              </a:rPr>
              <a:t> eta </a:t>
            </a:r>
            <a:r>
              <a:rPr lang="es-ES" sz="1600" dirty="0" err="1" smtClean="0">
                <a:latin typeface="Arial Unicode MS" pitchFamily="34" charset="-128"/>
              </a:rPr>
              <a:t>edoskitzaroan</a:t>
            </a:r>
            <a:r>
              <a:rPr lang="es-ES" sz="16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6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 smtClean="0">
                <a:solidFill>
                  <a:schemeClr val="tx2"/>
                </a:solidFill>
                <a:latin typeface="Arial Black" pitchFamily="34" charset="0"/>
              </a:rPr>
              <a:t>Ariketak</a:t>
            </a:r>
            <a:r>
              <a:rPr lang="es-ES" sz="18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1800" dirty="0" err="1">
                <a:solidFill>
                  <a:schemeClr val="tx2"/>
                </a:solidFill>
                <a:latin typeface="Arial Black" pitchFamily="34" charset="0"/>
              </a:rPr>
              <a:t>sortutako</a:t>
            </a:r>
            <a:r>
              <a:rPr lang="es-ES" sz="1800" dirty="0">
                <a:solidFill>
                  <a:schemeClr val="tx2"/>
                </a:solidFill>
                <a:latin typeface="Arial Black" pitchFamily="34" charset="0"/>
              </a:rPr>
              <a:t> asma. </a:t>
            </a:r>
            <a:r>
              <a:rPr lang="es-ES" sz="1600" dirty="0" err="1">
                <a:latin typeface="Arial Unicode MS" pitchFamily="34" charset="-128"/>
              </a:rPr>
              <a:t>Paziente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gehienen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kasuan</a:t>
            </a:r>
            <a:r>
              <a:rPr lang="es-ES" sz="1600" dirty="0">
                <a:latin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</a:rPr>
              <a:t>gaizki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kontrolatutako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asmaren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adierazle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bat</a:t>
            </a:r>
            <a:r>
              <a:rPr lang="es-ES" sz="1600" dirty="0">
                <a:latin typeface="Arial Unicode MS" pitchFamily="34" charset="-128"/>
              </a:rPr>
              <a:t> da, eta </a:t>
            </a:r>
            <a:r>
              <a:rPr lang="es-ES" sz="1600" dirty="0" err="1">
                <a:latin typeface="Arial Unicode MS" pitchFamily="34" charset="-128"/>
              </a:rPr>
              <a:t>tratamendu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kontrolatzailearen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berrazterketa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eskatzen</a:t>
            </a:r>
            <a:r>
              <a:rPr lang="es-ES" sz="1600" dirty="0">
                <a:latin typeface="Arial Unicode MS" pitchFamily="34" charset="-128"/>
              </a:rPr>
              <a:t> du.  </a:t>
            </a:r>
            <a:r>
              <a:rPr lang="es-ES" sz="1600" dirty="0" err="1">
                <a:latin typeface="Arial Unicode MS" pitchFamily="34" charset="-128"/>
              </a:rPr>
              <a:t>Jarduera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fisikoaren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ondorioz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eragindako</a:t>
            </a:r>
            <a:r>
              <a:rPr lang="es-ES" sz="1600" dirty="0">
                <a:latin typeface="Arial Unicode MS" pitchFamily="34" charset="-128"/>
              </a:rPr>
              <a:t> asma </a:t>
            </a:r>
            <a:r>
              <a:rPr lang="es-ES" sz="1600" dirty="0" err="1">
                <a:latin typeface="Arial Unicode MS" pitchFamily="34" charset="-128"/>
              </a:rPr>
              <a:t>oraindik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arazoa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bada</a:t>
            </a:r>
            <a:r>
              <a:rPr lang="es-ES" sz="1600" dirty="0">
                <a:latin typeface="Arial Unicode MS" pitchFamily="34" charset="-128"/>
              </a:rPr>
              <a:t> IK </a:t>
            </a:r>
            <a:r>
              <a:rPr lang="es-ES" sz="1600" dirty="0" err="1">
                <a:latin typeface="Arial Unicode MS" pitchFamily="34" charset="-128"/>
              </a:rPr>
              <a:t>erregulartasunez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hartu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arren</a:t>
            </a:r>
            <a:r>
              <a:rPr lang="es-ES" sz="1600" dirty="0">
                <a:latin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</a:rPr>
              <a:t>hautatu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behar</a:t>
            </a:r>
            <a:r>
              <a:rPr lang="es-ES" sz="1600" dirty="0">
                <a:latin typeface="Arial Unicode MS" pitchFamily="34" charset="-128"/>
              </a:rPr>
              <a:t> den </a:t>
            </a:r>
            <a:r>
              <a:rPr lang="es-ES" sz="1600" dirty="0" err="1">
                <a:latin typeface="Arial Unicode MS" pitchFamily="34" charset="-128"/>
              </a:rPr>
              <a:t>tratamendua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SABAk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dira</a:t>
            </a:r>
            <a:r>
              <a:rPr lang="es-ES" sz="1600" dirty="0">
                <a:latin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</a:rPr>
              <a:t>ariketaren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 smtClean="0">
                <a:latin typeface="Arial Unicode MS" pitchFamily="34" charset="-128"/>
              </a:rPr>
              <a:t>aurre-aurretik</a:t>
            </a:r>
            <a:r>
              <a:rPr lang="es-ES" sz="1600" dirty="0" smtClean="0">
                <a:latin typeface="Arial Unicode MS" pitchFamily="34" charset="-128"/>
              </a:rPr>
              <a:t>.</a:t>
            </a: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9929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8636"/>
            <a:ext cx="8229600" cy="952092"/>
          </a:xfrm>
        </p:spPr>
        <p:txBody>
          <a:bodyPr/>
          <a:lstStyle/>
          <a:p>
            <a:r>
              <a:rPr lang="es-ES" dirty="0" err="1"/>
              <a:t>Komorbilitatearen</a:t>
            </a:r>
            <a:r>
              <a:rPr lang="es-ES" dirty="0"/>
              <a:t> </a:t>
            </a:r>
            <a:r>
              <a:rPr lang="es-ES" dirty="0" err="1"/>
              <a:t>tratamendua</a:t>
            </a:r>
            <a:endParaRPr lang="es-E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107504" y="764704"/>
            <a:ext cx="8928992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Garrantzitsua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da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komorbilitatea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identifikatzea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arnas-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sintomak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izatea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asma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okerrago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kontrolatzea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eragin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dezakeena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600" dirty="0" smtClean="0">
                <a:solidFill>
                  <a:schemeClr val="tx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es-ES" sz="1600" dirty="0" err="1" smtClean="0">
                <a:solidFill>
                  <a:schemeClr val="tx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Gizentasunak</a:t>
            </a:r>
            <a:r>
              <a:rPr lang="es-ES" sz="1600" dirty="0" smtClean="0">
                <a:solidFill>
                  <a:schemeClr val="tx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sintomen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kontrola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okertu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dezake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isua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murrizteko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interbentzioek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asmaren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sintomak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hobetzeko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daukaten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eraginkortasunari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buruzko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ebidentzia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urria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da.</a:t>
            </a: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600" dirty="0" smtClean="0">
                <a:solidFill>
                  <a:schemeClr val="tx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es-ES" sz="1600" dirty="0" err="1" smtClean="0">
                <a:solidFill>
                  <a:schemeClr val="tx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Errefluxu</a:t>
            </a:r>
            <a:r>
              <a:rPr lang="es-ES" sz="1600" dirty="0" smtClean="0">
                <a:solidFill>
                  <a:schemeClr val="tx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solidFill>
                  <a:schemeClr val="tx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gastroesofagikoak</a:t>
            </a:r>
            <a:r>
              <a:rPr lang="es-ES" sz="1600" dirty="0">
                <a:solidFill>
                  <a:schemeClr val="tx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eztul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lehorra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eragin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dezake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batzuetan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asmari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egozten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zaiona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Errefluxuaren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tratamenduak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ordea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ditu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hobetzen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sintomak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biriken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funtzioa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egoera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biak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dauzkaten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pazienteen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kasuan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Asman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PBI-en </a:t>
            </a:r>
            <a:r>
              <a:rPr lang="it-IT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errutinazko erabilera gomendatzeko ebidentzia urriegia </a:t>
            </a:r>
            <a:r>
              <a:rPr lang="it-IT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</a:t>
            </a:r>
            <a:endParaRPr lang="es-ES" sz="1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600" dirty="0" smtClean="0">
                <a:solidFill>
                  <a:schemeClr val="tx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es-ES" sz="1600" dirty="0" err="1" smtClean="0">
                <a:solidFill>
                  <a:schemeClr val="tx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Antsietateak</a:t>
            </a:r>
            <a:r>
              <a:rPr lang="es-ES" sz="1600" dirty="0" smtClean="0">
                <a:solidFill>
                  <a:schemeClr val="tx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600" dirty="0" err="1" smtClean="0">
                <a:solidFill>
                  <a:schemeClr val="tx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depresioak</a:t>
            </a:r>
            <a:r>
              <a:rPr lang="es-ES" sz="1600" dirty="0" smtClean="0">
                <a:solidFill>
                  <a:schemeClr val="tx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asmaren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kontrola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okertu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dezakete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exazerbazioei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lotu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zaizkie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baina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eurak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tratatzeak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du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asmaren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emaintzak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hobetzen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dituenik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erakutsi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600" dirty="0" smtClean="0">
                <a:solidFill>
                  <a:schemeClr val="tx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es-ES" sz="1600" dirty="0" err="1" smtClean="0">
                <a:solidFill>
                  <a:schemeClr val="tx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Errinitisarentzat</a:t>
            </a:r>
            <a:r>
              <a:rPr lang="es-ES" sz="1600" dirty="0" smtClean="0">
                <a:solidFill>
                  <a:schemeClr val="tx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tratamendurik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eraginkorrena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sudur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barruko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kortikoideak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dira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s-ES" sz="1600" dirty="0" smtClean="0">
              <a:solidFill>
                <a:schemeClr val="tx2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600" dirty="0" smtClean="0">
                <a:solidFill>
                  <a:schemeClr val="tx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nn-NO" sz="1600" dirty="0" smtClean="0">
                <a:solidFill>
                  <a:schemeClr val="tx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Asma </a:t>
            </a:r>
            <a:r>
              <a:rPr lang="nn-NO" sz="1600" dirty="0">
                <a:solidFill>
                  <a:schemeClr val="tx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eta BGBK arteko </a:t>
            </a:r>
            <a:r>
              <a:rPr lang="nn-NO" sz="1600" dirty="0" smtClean="0">
                <a:solidFill>
                  <a:schemeClr val="tx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bereizketak </a:t>
            </a:r>
            <a:r>
              <a:rPr lang="nn-NO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arazoak ekar ditzake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batez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ere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erretzaileen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heldu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nagusien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kasuan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Biak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dauzkatenentzat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IK eta LABA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elkarrekin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ekin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Sintomatiko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jarraitzen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badute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tiotropioa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gehi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daiteke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Asmarekin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bateragarri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diren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ezaugarriak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dituzten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pazienteen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kasuan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monoterapian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LABA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erabiltzea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saihestu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behar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da.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BGBKren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ezaugarriak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dituzten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pazienteen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kasuan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monoterapian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IK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erabiltzea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saihestu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behar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da.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IK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dosi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eraginkor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minimoa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erabiltzea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gomendatzen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da; izan ere, BGBK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duten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pazienteen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kasuan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farmako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horien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dosi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altuak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erabiltzea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pneumonia-arriskua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handitzeari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lotu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zaio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s-ES" sz="1800" dirty="0" smtClean="0">
              <a:solidFill>
                <a:schemeClr val="tx2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93421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577657" y="1052736"/>
            <a:ext cx="8566343" cy="466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200" dirty="0" smtClean="0">
                <a:latin typeface="Arial Unicode MS" pitchFamily="34" charset="-128"/>
              </a:rPr>
              <a:t>Asma </a:t>
            </a:r>
            <a:r>
              <a:rPr lang="es-ES" sz="2200" dirty="0" err="1">
                <a:latin typeface="Arial Unicode MS" pitchFamily="34" charset="-128"/>
              </a:rPr>
              <a:t>diagnostikatzeko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biriken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funtzio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smtClean="0">
                <a:latin typeface="Arial Unicode MS" pitchFamily="34" charset="-128"/>
              </a:rPr>
              <a:t>proba </a:t>
            </a:r>
            <a:r>
              <a:rPr lang="es-ES" sz="2200" dirty="0" err="1" smtClean="0">
                <a:latin typeface="Arial Unicode MS" pitchFamily="34" charset="-128"/>
              </a:rPr>
              <a:t>objetiboak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egin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behar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dira</a:t>
            </a:r>
            <a:r>
              <a:rPr lang="es-ES" sz="2200" dirty="0">
                <a:latin typeface="Arial Unicode MS" pitchFamily="34" charset="-128"/>
              </a:rPr>
              <a:t> </a:t>
            </a:r>
            <a:endParaRPr lang="es-ES" sz="22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200" dirty="0" err="1">
                <a:latin typeface="Arial Unicode MS" pitchFamily="34" charset="-128"/>
              </a:rPr>
              <a:t>Asmaren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tratamenduak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indibidualizatua</a:t>
            </a:r>
            <a:r>
              <a:rPr lang="es-ES" sz="2200" dirty="0">
                <a:latin typeface="Arial Unicode MS" pitchFamily="34" charset="-128"/>
              </a:rPr>
              <a:t> eta </a:t>
            </a:r>
            <a:r>
              <a:rPr lang="es-ES" sz="2200" dirty="0" err="1">
                <a:latin typeface="Arial Unicode MS" pitchFamily="34" charset="-128"/>
              </a:rPr>
              <a:t>mailakatua</a:t>
            </a:r>
            <a:r>
              <a:rPr lang="es-ES" sz="2200" dirty="0">
                <a:latin typeface="Arial Unicode MS" pitchFamily="34" charset="-128"/>
              </a:rPr>
              <a:t> izan </a:t>
            </a:r>
            <a:r>
              <a:rPr lang="es-ES" sz="2200" dirty="0" err="1">
                <a:latin typeface="Arial Unicode MS" pitchFamily="34" charset="-128"/>
              </a:rPr>
              <a:t>behar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smtClean="0">
                <a:latin typeface="Arial Unicode MS" pitchFamily="34" charset="-128"/>
              </a:rPr>
              <a:t>du eta </a:t>
            </a:r>
            <a:r>
              <a:rPr lang="es-ES" sz="2200" dirty="0" err="1" smtClean="0">
                <a:latin typeface="Arial Unicode MS" pitchFamily="34" charset="-128"/>
              </a:rPr>
              <a:t>etengabe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egokitu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behar</a:t>
            </a:r>
            <a:r>
              <a:rPr lang="es-ES" sz="2200" dirty="0">
                <a:latin typeface="Arial Unicode MS" pitchFamily="34" charset="-128"/>
              </a:rPr>
              <a:t> da, </a:t>
            </a:r>
            <a:r>
              <a:rPr lang="es-ES" sz="2200" dirty="0" err="1" smtClean="0">
                <a:latin typeface="Arial Unicode MS" pitchFamily="34" charset="-128"/>
              </a:rPr>
              <a:t>ahalik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>
                <a:latin typeface="Arial Unicode MS" pitchFamily="34" charset="-128"/>
              </a:rPr>
              <a:t>eta </a:t>
            </a:r>
            <a:r>
              <a:rPr lang="es-ES" sz="2200" dirty="0" err="1">
                <a:latin typeface="Arial Unicode MS" pitchFamily="34" charset="-128"/>
              </a:rPr>
              <a:t>kontrolik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onena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lortzeko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ondorio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kaltegarri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txikienekin</a:t>
            </a:r>
            <a:endParaRPr lang="es-ES" sz="22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200" dirty="0" err="1" smtClean="0">
                <a:latin typeface="Arial Unicode MS" pitchFamily="34" charset="-128"/>
              </a:rPr>
              <a:t>Inhalatutako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kortikoideak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lehen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aukerako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tratamendu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kontrolatzaileak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dira</a:t>
            </a:r>
            <a:endParaRPr lang="es-ES" sz="22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200" dirty="0" smtClean="0">
                <a:latin typeface="Arial Unicode MS" pitchFamily="34" charset="-128"/>
              </a:rPr>
              <a:t>Terapia </a:t>
            </a:r>
            <a:r>
              <a:rPr lang="es-ES" sz="2200" dirty="0" err="1">
                <a:latin typeface="Arial Unicode MS" pitchFamily="34" charset="-128"/>
              </a:rPr>
              <a:t>areagotu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aurretik</a:t>
            </a:r>
            <a:r>
              <a:rPr lang="es-ES" sz="2200" dirty="0">
                <a:latin typeface="Arial Unicode MS" pitchFamily="34" charset="-128"/>
              </a:rPr>
              <a:t>, </a:t>
            </a:r>
            <a:r>
              <a:rPr lang="es-ES" sz="2200" dirty="0" err="1">
                <a:latin typeface="Arial Unicode MS" pitchFamily="34" charset="-128"/>
              </a:rPr>
              <a:t>atxikidura</a:t>
            </a:r>
            <a:r>
              <a:rPr lang="es-ES" sz="2200" dirty="0">
                <a:latin typeface="Arial Unicode MS" pitchFamily="34" charset="-128"/>
              </a:rPr>
              <a:t> eta </a:t>
            </a:r>
            <a:r>
              <a:rPr lang="es-ES" sz="2200" dirty="0" err="1">
                <a:latin typeface="Arial Unicode MS" pitchFamily="34" charset="-128"/>
              </a:rPr>
              <a:t>inhalazio-teknika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egiaztatu</a:t>
            </a:r>
            <a:r>
              <a:rPr lang="es-ES" sz="2200" dirty="0">
                <a:latin typeface="Arial Unicode MS" pitchFamily="34" charset="-128"/>
              </a:rPr>
              <a:t> 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200" dirty="0" err="1" smtClean="0">
                <a:latin typeface="Arial Unicode MS" pitchFamily="34" charset="-128"/>
              </a:rPr>
              <a:t>Sintomen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kontrol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ona</a:t>
            </a:r>
            <a:r>
              <a:rPr lang="es-ES" sz="2200" dirty="0">
                <a:latin typeface="Arial Unicode MS" pitchFamily="34" charset="-128"/>
              </a:rPr>
              <a:t> eta </a:t>
            </a:r>
            <a:r>
              <a:rPr lang="es-ES" sz="2200" dirty="0" err="1">
                <a:latin typeface="Arial Unicode MS" pitchFamily="34" charset="-128"/>
              </a:rPr>
              <a:t>biriken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funtzio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egonkorra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dauzkaten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pazienteetan</a:t>
            </a:r>
            <a:r>
              <a:rPr lang="es-ES" sz="2200" dirty="0" smtClean="0">
                <a:latin typeface="Arial Unicode MS" pitchFamily="34" charset="-128"/>
              </a:rPr>
              <a:t>, </a:t>
            </a:r>
            <a:r>
              <a:rPr lang="es-ES" sz="2200" dirty="0" err="1">
                <a:latin typeface="Arial Unicode MS" pitchFamily="34" charset="-128"/>
              </a:rPr>
              <a:t>tratamendua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murriztea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gomendatzen</a:t>
            </a:r>
            <a:r>
              <a:rPr lang="es-ES" sz="2200" dirty="0">
                <a:latin typeface="Arial Unicode MS" pitchFamily="34" charset="-128"/>
              </a:rPr>
              <a:t> da, </a:t>
            </a:r>
            <a:r>
              <a:rPr lang="es-ES" sz="2200" dirty="0" err="1">
                <a:latin typeface="Arial Unicode MS" pitchFamily="34" charset="-128"/>
              </a:rPr>
              <a:t>ondorio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kaltegarrietarako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arriskua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 smtClean="0">
                <a:latin typeface="Arial Unicode MS" pitchFamily="34" charset="-128"/>
              </a:rPr>
              <a:t>gutxitu</a:t>
            </a:r>
            <a:r>
              <a:rPr lang="es-ES" sz="2200" dirty="0" smtClean="0">
                <a:latin typeface="Arial Unicode MS" pitchFamily="34" charset="-128"/>
              </a:rPr>
              <a:t> </a:t>
            </a:r>
            <a:r>
              <a:rPr lang="es-ES" sz="2200" dirty="0">
                <a:latin typeface="Arial Unicode MS" pitchFamily="34" charset="-128"/>
              </a:rPr>
              <a:t>eta </a:t>
            </a:r>
            <a:r>
              <a:rPr lang="es-ES" sz="2200" dirty="0" err="1">
                <a:latin typeface="Arial Unicode MS" pitchFamily="34" charset="-128"/>
              </a:rPr>
              <a:t>gehiegizko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tratamendua</a:t>
            </a:r>
            <a:r>
              <a:rPr lang="es-ES" sz="2200" dirty="0">
                <a:latin typeface="Arial Unicode MS" pitchFamily="34" charset="-128"/>
              </a:rPr>
              <a:t> </a:t>
            </a:r>
            <a:r>
              <a:rPr lang="es-ES" sz="2200" dirty="0" err="1">
                <a:latin typeface="Arial Unicode MS" pitchFamily="34" charset="-128"/>
              </a:rPr>
              <a:t>saihesteko</a:t>
            </a:r>
            <a:endParaRPr lang="es-ES" sz="22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endParaRPr lang="es-ES" sz="2000" dirty="0">
              <a:latin typeface="Arial Unicode MS" pitchFamily="34" charset="-128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1327721" y="234851"/>
            <a:ext cx="7129462" cy="96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err="1" smtClean="0">
                <a:solidFill>
                  <a:schemeClr val="tx2"/>
                </a:solidFill>
                <a:latin typeface="Arial Black" pitchFamily="34" charset="0"/>
              </a:rPr>
              <a:t>Ideia</a:t>
            </a:r>
            <a:r>
              <a:rPr lang="es-ES" sz="4400" baseline="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4400" baseline="0" dirty="0" err="1" smtClean="0">
                <a:solidFill>
                  <a:schemeClr val="tx2"/>
                </a:solidFill>
                <a:latin typeface="Arial Black" pitchFamily="34" charset="0"/>
              </a:rPr>
              <a:t>nagusiak</a:t>
            </a:r>
            <a:endParaRPr lang="es-ES" sz="4400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72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679" y="271723"/>
            <a:ext cx="9190679" cy="5835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90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0" y="188639"/>
            <a:ext cx="9125230" cy="6294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785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altLang="es-ES" sz="4000" dirty="0" err="1">
                <a:solidFill>
                  <a:schemeClr val="tx2"/>
                </a:solidFill>
                <a:latin typeface="Arial Black" pitchFamily="34" charset="0"/>
              </a:rPr>
              <a:t>Informazio</a:t>
            </a:r>
            <a:r>
              <a:rPr lang="es-ES" altLang="es-ES" sz="40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altLang="es-ES" sz="4000" dirty="0" err="1">
                <a:solidFill>
                  <a:schemeClr val="tx2"/>
                </a:solidFill>
                <a:latin typeface="Arial Black" pitchFamily="34" charset="0"/>
              </a:rPr>
              <a:t>gehiago</a:t>
            </a:r>
            <a:r>
              <a:rPr lang="es-ES" altLang="es-ES" sz="4000" dirty="0">
                <a:solidFill>
                  <a:schemeClr val="tx2"/>
                </a:solidFill>
                <a:latin typeface="Arial Black" pitchFamily="34" charset="0"/>
              </a:rPr>
              <a:t> eta </a:t>
            </a:r>
            <a:r>
              <a:rPr lang="es-ES" altLang="es-ES" sz="4000" dirty="0" err="1">
                <a:solidFill>
                  <a:schemeClr val="tx2"/>
                </a:solidFill>
                <a:latin typeface="Arial Black" pitchFamily="34" charset="0"/>
              </a:rPr>
              <a:t>bibliografia</a:t>
            </a:r>
            <a:r>
              <a:rPr lang="es-ES" altLang="es-ES" sz="4000" dirty="0">
                <a:solidFill>
                  <a:schemeClr val="tx2"/>
                </a:solidFill>
                <a:latin typeface="Arial Black" pitchFamily="34" charset="0"/>
              </a:rPr>
              <a:t>…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  <p:custDataLst>
              <p:tags r:id="rId3"/>
            </p:custDataLst>
          </p:nvPr>
        </p:nvSpPr>
        <p:spPr bwMode="auto">
          <a:xfrm>
            <a:off x="684213" y="1628775"/>
            <a:ext cx="467987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_tradnl" sz="2800" b="1" dirty="0">
                <a:latin typeface="Arial Unicode MS" pitchFamily="34" charset="-128"/>
                <a:hlinkClick r:id="rId7"/>
              </a:rPr>
              <a:t>INFAC </a:t>
            </a:r>
            <a:r>
              <a:rPr lang="es-ES_tradnl" sz="2800" b="1" dirty="0" smtClean="0">
                <a:latin typeface="Arial Unicode MS" pitchFamily="34" charset="-128"/>
                <a:hlinkClick r:id="rId7"/>
              </a:rPr>
              <a:t>25 </a:t>
            </a:r>
            <a:r>
              <a:rPr lang="es-ES_tradnl" sz="2800" b="1" dirty="0" err="1" smtClean="0">
                <a:latin typeface="Arial Unicode MS" pitchFamily="34" charset="-128"/>
                <a:hlinkClick r:id="rId7"/>
              </a:rPr>
              <a:t>Lib</a:t>
            </a:r>
            <a:r>
              <a:rPr lang="es-ES_tradnl" sz="2800" b="1" dirty="0" smtClean="0">
                <a:latin typeface="Arial Unicode MS" pitchFamily="34" charset="-128"/>
                <a:hlinkClick r:id="rId7"/>
              </a:rPr>
              <a:t>, 08 Zb. </a:t>
            </a:r>
            <a:endParaRPr lang="es-ES_tradnl" sz="2800" b="1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_tradnl" sz="2800" b="1" dirty="0" smtClean="0"/>
          </a:p>
          <a:p>
            <a:endParaRPr lang="es-ES" sz="2800" b="1" dirty="0" smtClean="0"/>
          </a:p>
        </p:txBody>
      </p:sp>
      <p:grpSp>
        <p:nvGrpSpPr>
          <p:cNvPr id="21508" name="Group 7"/>
          <p:cNvGrpSpPr>
            <a:grpSpLocks/>
          </p:cNvGrpSpPr>
          <p:nvPr/>
        </p:nvGrpSpPr>
        <p:grpSpPr bwMode="auto">
          <a:xfrm>
            <a:off x="5869266" y="2413000"/>
            <a:ext cx="3168650" cy="3065462"/>
            <a:chOff x="3035" y="1570"/>
            <a:chExt cx="2204" cy="2158"/>
          </a:xfrm>
        </p:grpSpPr>
        <p:pic>
          <p:nvPicPr>
            <p:cNvPr id="21509" name="Picture 4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510" name="Text Box 5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i="1" dirty="0" err="1">
                  <a:latin typeface="Verdana" pitchFamily="34" charset="0"/>
                </a:rPr>
                <a:t>Eskerrik</a:t>
              </a:r>
              <a:r>
                <a:rPr lang="es-ES" b="1" i="1" dirty="0">
                  <a:latin typeface="Verdana" pitchFamily="34" charset="0"/>
                </a:rPr>
                <a:t> </a:t>
              </a:r>
              <a:r>
                <a:rPr lang="es-ES" b="1" i="1" dirty="0" err="1">
                  <a:latin typeface="Verdana" pitchFamily="34" charset="0"/>
                </a:rPr>
                <a:t>asko</a:t>
              </a:r>
              <a:r>
                <a:rPr lang="es-ES" b="1" i="1" dirty="0">
                  <a:latin typeface="Verdana" pitchFamily="34" charset="0"/>
                </a:rPr>
                <a:t>!!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tx2"/>
                </a:solidFill>
                <a:latin typeface="Arial Black" pitchFamily="34" charset="0"/>
              </a:rPr>
              <a:t>Sarrera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124744"/>
            <a:ext cx="820891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err="1">
                <a:latin typeface="Arial Unicode MS" pitchFamily="34" charset="-128"/>
              </a:rPr>
              <a:t>Honela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defini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liteke</a:t>
            </a:r>
            <a:r>
              <a:rPr lang="es-ES" sz="2400" dirty="0">
                <a:latin typeface="Arial Unicode MS" pitchFamily="34" charset="-128"/>
              </a:rPr>
              <a:t> asma: </a:t>
            </a:r>
            <a:r>
              <a:rPr lang="es-ES" sz="2400" dirty="0" err="1">
                <a:latin typeface="Arial Unicode MS" pitchFamily="34" charset="-128"/>
              </a:rPr>
              <a:t>arnasbideen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hantura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kroniko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bategatik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bereizten</a:t>
            </a:r>
            <a:r>
              <a:rPr lang="es-ES" sz="2400" dirty="0">
                <a:latin typeface="Arial Unicode MS" pitchFamily="34" charset="-128"/>
              </a:rPr>
              <a:t> den </a:t>
            </a:r>
            <a:r>
              <a:rPr lang="es-ES" sz="2400" dirty="0" err="1">
                <a:latin typeface="Arial Unicode MS" pitchFamily="34" charset="-128"/>
              </a:rPr>
              <a:t>gaixotasun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heterogeneo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bat</a:t>
            </a:r>
            <a:r>
              <a:rPr lang="es-ES" sz="2400" dirty="0">
                <a:latin typeface="Arial Unicode MS" pitchFamily="34" charset="-128"/>
              </a:rPr>
              <a:t>. </a:t>
            </a:r>
            <a:r>
              <a:rPr lang="es-ES" sz="2400" dirty="0" err="1">
                <a:latin typeface="Arial Unicode MS" pitchFamily="34" charset="-128"/>
              </a:rPr>
              <a:t>Haren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patogenian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zenbait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zelulak</a:t>
            </a:r>
            <a:r>
              <a:rPr lang="es-ES" sz="2400" dirty="0">
                <a:latin typeface="Arial Unicode MS" pitchFamily="34" charset="-128"/>
              </a:rPr>
              <a:t> eta </a:t>
            </a:r>
            <a:r>
              <a:rPr lang="es-ES" sz="2400" dirty="0" err="1">
                <a:latin typeface="Arial Unicode MS" pitchFamily="34" charset="-128"/>
              </a:rPr>
              <a:t>hanturaren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zenbait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bitartekarik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esku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hartzen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dute</a:t>
            </a:r>
            <a:r>
              <a:rPr lang="es-ES" sz="2400" dirty="0">
                <a:latin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</a:rPr>
              <a:t>hein</a:t>
            </a:r>
            <a:r>
              <a:rPr lang="es-ES" sz="2400" dirty="0">
                <a:latin typeface="Arial Unicode MS" pitchFamily="34" charset="-128"/>
              </a:rPr>
              <a:t> batean </a:t>
            </a:r>
            <a:r>
              <a:rPr lang="es-ES" sz="2400" dirty="0" err="1">
                <a:latin typeface="Arial Unicode MS" pitchFamily="34" charset="-128"/>
              </a:rPr>
              <a:t>faktore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genetikoek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baldintzatzen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dute</a:t>
            </a:r>
            <a:r>
              <a:rPr lang="es-ES" sz="2400" dirty="0">
                <a:latin typeface="Arial Unicode MS" pitchFamily="34" charset="-128"/>
              </a:rPr>
              <a:t>, eta </a:t>
            </a:r>
            <a:r>
              <a:rPr lang="es-ES" sz="2400" dirty="0" err="1">
                <a:latin typeface="Arial Unicode MS" pitchFamily="34" charset="-128"/>
              </a:rPr>
              <a:t>bronkioen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hiperrerantzun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bat</a:t>
            </a:r>
            <a:r>
              <a:rPr lang="es-ES" sz="2400" dirty="0">
                <a:latin typeface="Arial Unicode MS" pitchFamily="34" charset="-128"/>
              </a:rPr>
              <a:t> eta aire-</a:t>
            </a:r>
            <a:r>
              <a:rPr lang="es-ES" sz="2400" dirty="0" err="1">
                <a:latin typeface="Arial Unicode MS" pitchFamily="34" charset="-128"/>
              </a:rPr>
              <a:t>fluxuaren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buxadura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aldakor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bat</a:t>
            </a:r>
            <a:r>
              <a:rPr lang="es-ES" sz="2400" dirty="0">
                <a:latin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</a:rPr>
              <a:t>guztiz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edo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partzialki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itzulgarria</a:t>
            </a:r>
            <a:r>
              <a:rPr lang="es-ES" sz="2400" dirty="0">
                <a:latin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</a:rPr>
              <a:t>garatzen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ditu</a:t>
            </a:r>
            <a:r>
              <a:rPr lang="es-ES" sz="2400" dirty="0">
                <a:latin typeface="Arial Unicode MS" pitchFamily="34" charset="-128"/>
              </a:rPr>
              <a:t>.</a:t>
            </a:r>
            <a:endParaRPr lang="es-ES" sz="24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2400" dirty="0" smtClean="0">
                <a:latin typeface="Arial Unicode MS" pitchFamily="34" charset="-128"/>
              </a:rPr>
              <a:t> </a:t>
            </a:r>
            <a:endParaRPr lang="es-ES" sz="24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err="1">
                <a:latin typeface="Arial Unicode MS" pitchFamily="34" charset="-128"/>
              </a:rPr>
              <a:t>Espainian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helduengan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asmaren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prebalentzia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aldakorra</a:t>
            </a:r>
            <a:r>
              <a:rPr lang="es-ES" sz="2400" dirty="0">
                <a:latin typeface="Arial Unicode MS" pitchFamily="34" charset="-128"/>
              </a:rPr>
              <a:t> da </a:t>
            </a:r>
            <a:r>
              <a:rPr lang="es-ES" sz="2400" dirty="0" err="1">
                <a:latin typeface="Arial Unicode MS" pitchFamily="34" charset="-128"/>
              </a:rPr>
              <a:t>eremu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geografikoaren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arabera</a:t>
            </a:r>
            <a:r>
              <a:rPr lang="es-ES" sz="2400" dirty="0" smtClean="0">
                <a:latin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</a:rPr>
              <a:t>baina</a:t>
            </a:r>
            <a:r>
              <a:rPr lang="es-ES" sz="2400" dirty="0">
                <a:latin typeface="Arial Unicode MS" pitchFamily="34" charset="-128"/>
              </a:rPr>
              <a:t> % 5 </a:t>
            </a:r>
            <a:r>
              <a:rPr lang="es-ES" sz="2400" dirty="0" err="1">
                <a:latin typeface="Arial Unicode MS" pitchFamily="34" charset="-128"/>
              </a:rPr>
              <a:t>ingurukoa</a:t>
            </a:r>
            <a:r>
              <a:rPr lang="es-ES" sz="2400" dirty="0">
                <a:latin typeface="Arial Unicode MS" pitchFamily="34" charset="-128"/>
              </a:rPr>
              <a:t> dela </a:t>
            </a:r>
            <a:r>
              <a:rPr lang="es-ES" sz="2400" dirty="0" err="1">
                <a:latin typeface="Arial Unicode MS" pitchFamily="34" charset="-128"/>
              </a:rPr>
              <a:t>kalkulatzen</a:t>
            </a:r>
            <a:r>
              <a:rPr lang="es-ES" sz="2400" dirty="0">
                <a:latin typeface="Arial Unicode MS" pitchFamily="34" charset="-128"/>
              </a:rPr>
              <a:t> da</a:t>
            </a: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23383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ES" dirty="0" err="1" smtClean="0">
                <a:solidFill>
                  <a:schemeClr val="tx2"/>
                </a:solidFill>
                <a:latin typeface="Arial Black" pitchFamily="34" charset="0"/>
              </a:rPr>
              <a:t>Diagnostikoa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 (I)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052736"/>
            <a:ext cx="8352928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 smtClean="0">
                <a:latin typeface="Arial Unicode MS" pitchFamily="34" charset="-128"/>
              </a:rPr>
              <a:t>Diagnostikoa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batez</a:t>
            </a:r>
            <a:r>
              <a:rPr lang="es-ES" sz="1800" dirty="0" smtClean="0">
                <a:latin typeface="Arial Unicode MS" pitchFamily="34" charset="-128"/>
              </a:rPr>
              <a:t> ere </a:t>
            </a:r>
            <a:r>
              <a:rPr lang="es-ES" sz="1800" dirty="0" err="1" smtClean="0">
                <a:latin typeface="Arial Unicode MS" pitchFamily="34" charset="-128"/>
              </a:rPr>
              <a:t>klinikoa</a:t>
            </a:r>
            <a:r>
              <a:rPr lang="es-ES" sz="1800" dirty="0" smtClean="0">
                <a:latin typeface="Arial Unicode MS" pitchFamily="34" charset="-128"/>
              </a:rPr>
              <a:t> da, </a:t>
            </a:r>
            <a:r>
              <a:rPr lang="es-ES" sz="1800" dirty="0" err="1" smtClean="0">
                <a:latin typeface="Arial Unicode MS" pitchFamily="34" charset="-128"/>
              </a:rPr>
              <a:t>beti</a:t>
            </a:r>
            <a:r>
              <a:rPr lang="es-ES" sz="1800" dirty="0" smtClean="0">
                <a:latin typeface="Arial Unicode MS" pitchFamily="34" charset="-128"/>
              </a:rPr>
              <a:t> ere proba </a:t>
            </a:r>
            <a:r>
              <a:rPr lang="es-ES" sz="1800" dirty="0" err="1" smtClean="0">
                <a:latin typeface="Arial Unicode MS" pitchFamily="34" charset="-128"/>
              </a:rPr>
              <a:t>objetiboen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laguntzarekin</a:t>
            </a:r>
            <a:endParaRPr lang="es-ES" sz="18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Arnas </a:t>
            </a:r>
            <a:r>
              <a:rPr lang="es-ES" sz="1800" dirty="0" err="1">
                <a:latin typeface="Arial Unicode MS" pitchFamily="34" charset="-128"/>
              </a:rPr>
              <a:t>sintoma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errepikatuak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izaten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dira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nagusi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asman</a:t>
            </a:r>
            <a:r>
              <a:rPr lang="es-ES" sz="1800" dirty="0">
                <a:latin typeface="Arial Unicode MS" pitchFamily="34" charset="-128"/>
              </a:rPr>
              <a:t>: </a:t>
            </a:r>
            <a:r>
              <a:rPr lang="es-ES" sz="1800" dirty="0" err="1">
                <a:latin typeface="Arial Unicode MS" pitchFamily="34" charset="-128"/>
              </a:rPr>
              <a:t>sibilantziak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eztula</a:t>
            </a:r>
            <a:r>
              <a:rPr lang="es-ES" sz="1800" dirty="0">
                <a:latin typeface="Arial Unicode MS" pitchFamily="34" charset="-128"/>
              </a:rPr>
              <a:t>, disnea eta </a:t>
            </a:r>
            <a:r>
              <a:rPr lang="es-ES" sz="1800" dirty="0" err="1">
                <a:latin typeface="Arial Unicode MS" pitchFamily="34" charset="-128"/>
              </a:rPr>
              <a:t>opresio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torazikoa</a:t>
            </a:r>
            <a:r>
              <a:rPr lang="es-ES" sz="1800" dirty="0">
                <a:latin typeface="Arial Unicode MS" pitchFamily="34" charset="-128"/>
              </a:rPr>
              <a:t>. </a:t>
            </a:r>
            <a:endParaRPr lang="es-ES" sz="1800" dirty="0" smtClean="0">
              <a:latin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400" dirty="0" err="1" smtClean="0">
                <a:latin typeface="Arial Unicode MS" pitchFamily="34" charset="-128"/>
              </a:rPr>
              <a:t>Patroi</a:t>
            </a:r>
            <a:r>
              <a:rPr lang="es-ES" sz="1400" dirty="0" smtClean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jakin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bat</a:t>
            </a:r>
            <a:r>
              <a:rPr lang="es-ES" sz="1400" dirty="0">
                <a:latin typeface="Arial Unicode MS" pitchFamily="34" charset="-128"/>
              </a:rPr>
              <a:t> izan </a:t>
            </a:r>
            <a:r>
              <a:rPr lang="es-ES" sz="1400" dirty="0" err="1">
                <a:latin typeface="Arial Unicode MS" pitchFamily="34" charset="-128"/>
              </a:rPr>
              <a:t>ohi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dute</a:t>
            </a:r>
            <a:r>
              <a:rPr lang="es-ES" sz="1400" dirty="0">
                <a:latin typeface="Arial Unicode MS" pitchFamily="34" charset="-128"/>
              </a:rPr>
              <a:t>, </a:t>
            </a:r>
            <a:r>
              <a:rPr lang="es-ES" sz="1400" dirty="0" err="1">
                <a:latin typeface="Arial Unicode MS" pitchFamily="34" charset="-128"/>
              </a:rPr>
              <a:t>ezagut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daitezkeen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abiarazleen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eraginpean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egoteari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lotuta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normalki</a:t>
            </a:r>
            <a:r>
              <a:rPr lang="es-ES" sz="1400" dirty="0">
                <a:latin typeface="Arial Unicode MS" pitchFamily="34" charset="-128"/>
              </a:rPr>
              <a:t> (</a:t>
            </a:r>
            <a:r>
              <a:rPr lang="es-ES" sz="1400" dirty="0" err="1">
                <a:latin typeface="Arial Unicode MS" pitchFamily="34" charset="-128"/>
              </a:rPr>
              <a:t>infekzio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biralak</a:t>
            </a:r>
            <a:r>
              <a:rPr lang="es-ES" sz="1400" dirty="0">
                <a:latin typeface="Arial Unicode MS" pitchFamily="34" charset="-128"/>
              </a:rPr>
              <a:t>, </a:t>
            </a:r>
            <a:r>
              <a:rPr lang="es-ES" sz="1400" dirty="0" err="1">
                <a:latin typeface="Arial Unicode MS" pitchFamily="34" charset="-128"/>
              </a:rPr>
              <a:t>alergenoak</a:t>
            </a:r>
            <a:r>
              <a:rPr lang="es-ES" sz="1400" dirty="0" smtClean="0">
                <a:latin typeface="Arial Unicode MS" pitchFamily="34" charset="-128"/>
              </a:rPr>
              <a:t>)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400" dirty="0" err="1" smtClean="0">
                <a:latin typeface="Arial Unicode MS" pitchFamily="34" charset="-128"/>
              </a:rPr>
              <a:t>Sintomak</a:t>
            </a:r>
            <a:r>
              <a:rPr lang="es-ES" sz="1400" dirty="0" smtClean="0">
                <a:latin typeface="Arial Unicode MS" pitchFamily="34" charset="-128"/>
              </a:rPr>
              <a:t> </a:t>
            </a:r>
            <a:r>
              <a:rPr lang="es-ES" sz="1400" dirty="0">
                <a:latin typeface="Arial Unicode MS" pitchFamily="34" charset="-128"/>
              </a:rPr>
              <a:t>eta </a:t>
            </a:r>
            <a:r>
              <a:rPr lang="es-ES" sz="1400" dirty="0" err="1">
                <a:latin typeface="Arial Unicode MS" pitchFamily="34" charset="-128"/>
              </a:rPr>
              <a:t>haien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intentsitatea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aldatzen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doaz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momentu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ezberdinetan,eta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askotan</a:t>
            </a:r>
            <a:r>
              <a:rPr lang="es-ES" sz="1400" dirty="0">
                <a:latin typeface="Arial Unicode MS" pitchFamily="34" charset="-128"/>
              </a:rPr>
              <a:t>, </a:t>
            </a:r>
            <a:r>
              <a:rPr lang="es-ES" sz="1400" dirty="0" err="1">
                <a:latin typeface="Arial Unicode MS" pitchFamily="34" charset="-128"/>
              </a:rPr>
              <a:t>gauez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edo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egunsentian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okertzen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 smtClean="0">
                <a:latin typeface="Arial Unicode MS" pitchFamily="34" charset="-128"/>
              </a:rPr>
              <a:t>dira</a:t>
            </a:r>
            <a:endParaRPr lang="es-ES" sz="14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 smtClean="0">
                <a:latin typeface="Arial Unicode MS" pitchFamily="34" charset="-128"/>
              </a:rPr>
              <a:t>Espirometria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>
                <a:latin typeface="Arial Unicode MS" pitchFamily="34" charset="-128"/>
              </a:rPr>
              <a:t>da </a:t>
            </a:r>
            <a:r>
              <a:rPr lang="es-ES" sz="1800" dirty="0" err="1">
                <a:latin typeface="Arial Unicode MS" pitchFamily="34" charset="-128"/>
              </a:rPr>
              <a:t>lehen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aukerako</a:t>
            </a:r>
            <a:r>
              <a:rPr lang="es-ES" sz="1800" dirty="0">
                <a:latin typeface="Arial Unicode MS" pitchFamily="34" charset="-128"/>
              </a:rPr>
              <a:t> proba </a:t>
            </a:r>
            <a:r>
              <a:rPr lang="es-ES" sz="1800" dirty="0" err="1">
                <a:latin typeface="Arial Unicode MS" pitchFamily="34" charset="-128"/>
              </a:rPr>
              <a:t>diagnostiko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objektiboa</a:t>
            </a:r>
            <a:r>
              <a:rPr lang="es-ES" sz="1800" dirty="0">
                <a:latin typeface="Arial Unicode MS" pitchFamily="34" charset="-128"/>
              </a:rPr>
              <a:t>. </a:t>
            </a:r>
            <a:r>
              <a:rPr lang="es-ES" sz="1800" dirty="0" err="1">
                <a:latin typeface="Arial Unicode MS" pitchFamily="34" charset="-128"/>
              </a:rPr>
              <a:t>Patroi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buxatzailea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aldakorra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itzulgarria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duen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espirometriak</a:t>
            </a:r>
            <a:r>
              <a:rPr lang="es-ES" sz="1800" dirty="0">
                <a:latin typeface="Arial Unicode MS" pitchFamily="34" charset="-128"/>
              </a:rPr>
              <a:t> asma-</a:t>
            </a:r>
            <a:r>
              <a:rPr lang="es-ES" sz="1800" dirty="0" err="1">
                <a:latin typeface="Arial Unicode MS" pitchFamily="34" charset="-128"/>
              </a:rPr>
              <a:t>diagnostikoaren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probabilitatea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handitzen</a:t>
            </a:r>
            <a:r>
              <a:rPr lang="es-ES" sz="1800" dirty="0">
                <a:latin typeface="Arial Unicode MS" pitchFamily="34" charset="-128"/>
              </a:rPr>
              <a:t> du. Hala ere, </a:t>
            </a:r>
            <a:r>
              <a:rPr lang="es-ES" sz="1800" dirty="0" err="1">
                <a:latin typeface="Arial Unicode MS" pitchFamily="34" charset="-128"/>
              </a:rPr>
              <a:t>espirometria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</a:rPr>
              <a:t>normal </a:t>
            </a:r>
            <a:r>
              <a:rPr lang="es-ES" sz="1800" dirty="0" err="1">
                <a:latin typeface="Arial Unicode MS" pitchFamily="34" charset="-128"/>
              </a:rPr>
              <a:t>batek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ez</a:t>
            </a:r>
            <a:r>
              <a:rPr lang="es-ES" sz="1800" dirty="0">
                <a:latin typeface="Arial Unicode MS" pitchFamily="34" charset="-128"/>
              </a:rPr>
              <a:t> du </a:t>
            </a:r>
            <a:r>
              <a:rPr lang="es-ES" sz="1800" dirty="0" err="1">
                <a:latin typeface="Arial Unicode MS" pitchFamily="34" charset="-128"/>
              </a:rPr>
              <a:t>halakorik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baztertzen</a:t>
            </a:r>
            <a:r>
              <a:rPr lang="es-ES" sz="1800" dirty="0" smtClean="0">
                <a:latin typeface="Arial Unicode MS" pitchFamily="34" charset="-128"/>
              </a:rPr>
              <a:t>.</a:t>
            </a:r>
            <a:endParaRPr lang="es-ES" sz="1800" dirty="0">
              <a:latin typeface="Arial Unicode MS" pitchFamily="34" charset="-128"/>
            </a:endParaRPr>
          </a:p>
          <a:p>
            <a:r>
              <a:rPr lang="es-ES" sz="1800" dirty="0" err="1">
                <a:latin typeface="Arial Unicode MS" pitchFamily="34" charset="-128"/>
              </a:rPr>
              <a:t>Diagnostikorako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funtsezko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parametro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bat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biriken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funtzioaren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aldakortasuna</a:t>
            </a:r>
            <a:r>
              <a:rPr lang="es-ES" sz="1800" dirty="0">
                <a:latin typeface="Arial Unicode MS" pitchFamily="34" charset="-128"/>
              </a:rPr>
              <a:t> da, </a:t>
            </a:r>
            <a:r>
              <a:rPr lang="es-ES" sz="1800" dirty="0" err="1">
                <a:latin typeface="Arial Unicode MS" pitchFamily="34" charset="-128"/>
              </a:rPr>
              <a:t>arnasa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botatzeko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fluxu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gorenaren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</a:rPr>
              <a:t>(FEM) </a:t>
            </a:r>
            <a:r>
              <a:rPr lang="es-ES" sz="1800" dirty="0" err="1">
                <a:latin typeface="Arial Unicode MS" pitchFamily="34" charset="-128"/>
              </a:rPr>
              <a:t>anplitudearen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bidez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neurtuta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gutxienez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</a:rPr>
              <a:t>1-2 </a:t>
            </a:r>
            <a:r>
              <a:rPr lang="es-ES" sz="1800" dirty="0" err="1" smtClean="0">
                <a:latin typeface="Arial Unicode MS" pitchFamily="34" charset="-128"/>
              </a:rPr>
              <a:t>astetako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epe</a:t>
            </a:r>
            <a:r>
              <a:rPr lang="es-ES" sz="1800" dirty="0" smtClean="0">
                <a:latin typeface="Arial Unicode MS" pitchFamily="34" charset="-128"/>
              </a:rPr>
              <a:t> baten </a:t>
            </a:r>
            <a:r>
              <a:rPr lang="es-ES" sz="1800" dirty="0" err="1">
                <a:latin typeface="Arial Unicode MS" pitchFamily="34" charset="-128"/>
              </a:rPr>
              <a:t>batez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besteko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neurriarekin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alderatuta</a:t>
            </a:r>
            <a:r>
              <a:rPr lang="es-ES" sz="1800" dirty="0">
                <a:latin typeface="Arial Unicode MS" pitchFamily="34" charset="-128"/>
              </a:rPr>
              <a:t>: </a:t>
            </a:r>
            <a:r>
              <a:rPr lang="es-ES" sz="1800" dirty="0" smtClean="0">
                <a:latin typeface="Arial Unicode MS" pitchFamily="34" charset="-128"/>
              </a:rPr>
              <a:t> %20tik </a:t>
            </a:r>
            <a:r>
              <a:rPr lang="es-ES" sz="1800" dirty="0" err="1">
                <a:latin typeface="Arial Unicode MS" pitchFamily="34" charset="-128"/>
              </a:rPr>
              <a:t>gorako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aldakortasuna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asmaren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diagnostikotzat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jotzen</a:t>
            </a:r>
            <a:r>
              <a:rPr lang="es-ES" sz="1800" dirty="0">
                <a:latin typeface="Arial Unicode MS" pitchFamily="34" charset="-128"/>
              </a:rPr>
              <a:t> da </a:t>
            </a:r>
            <a:endParaRPr lang="es-ES" sz="1800" dirty="0" smtClean="0"/>
          </a:p>
        </p:txBody>
      </p:sp>
    </p:spTree>
    <p:extLst>
      <p:ext uri="{BB962C8B-B14F-4D97-AF65-F5344CB8AC3E}">
        <p14:creationId xmlns:p14="http://schemas.microsoft.com/office/powerpoint/2010/main" val="154950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Diagnostikoa</a:t>
            </a:r>
            <a:r>
              <a:rPr lang="es-ES" dirty="0"/>
              <a:t> (</a:t>
            </a:r>
            <a:r>
              <a:rPr lang="es-ES" dirty="0" smtClean="0"/>
              <a:t>II)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340768"/>
            <a:ext cx="820891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Diagnostikoa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berresten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saiatzeko</a:t>
            </a:r>
            <a:r>
              <a:rPr lang="es-ES" sz="2000" dirty="0">
                <a:latin typeface="Arial Unicode MS" pitchFamily="34" charset="-128"/>
              </a:rPr>
              <a:t>, proba </a:t>
            </a:r>
            <a:r>
              <a:rPr lang="es-ES" sz="2000" dirty="0" err="1">
                <a:latin typeface="Arial Unicode MS" pitchFamily="34" charset="-128"/>
              </a:rPr>
              <a:t>terapeutiko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daiteke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normalean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inhalatutako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kortikoideekin</a:t>
            </a:r>
            <a:r>
              <a:rPr lang="es-ES" sz="2000" dirty="0">
                <a:latin typeface="Arial Unicode MS" pitchFamily="34" charset="-128"/>
              </a:rPr>
              <a:t> (IK) 6-8 </a:t>
            </a:r>
            <a:r>
              <a:rPr lang="es-ES" sz="2000" dirty="0" err="1">
                <a:latin typeface="Arial Unicode MS" pitchFamily="34" charset="-128"/>
              </a:rPr>
              <a:t>astetara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erantzuna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ebaluatuz</a:t>
            </a:r>
            <a:r>
              <a:rPr lang="es-ES" sz="2000" dirty="0">
                <a:latin typeface="Arial Unicode MS" pitchFamily="34" charset="-128"/>
              </a:rPr>
              <a:t>. Aire-</a:t>
            </a:r>
            <a:r>
              <a:rPr lang="es-ES" sz="2000" dirty="0" err="1">
                <a:latin typeface="Arial Unicode MS" pitchFamily="34" charset="-128"/>
              </a:rPr>
              <a:t>fluxuaren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buxadura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esanguratsua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daukaten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pazienteen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kasuan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hobe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bi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asteko</a:t>
            </a:r>
            <a:r>
              <a:rPr lang="es-ES" sz="2000" dirty="0">
                <a:latin typeface="Arial Unicode MS" pitchFamily="34" charset="-128"/>
              </a:rPr>
              <a:t> proba </a:t>
            </a:r>
            <a:r>
              <a:rPr lang="es-ES" sz="2000" dirty="0" err="1">
                <a:latin typeface="Arial Unicode MS" pitchFamily="34" charset="-128"/>
              </a:rPr>
              <a:t>bat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egitea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ahozko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kortikoideekin</a:t>
            </a:r>
            <a:r>
              <a:rPr lang="es-ES" sz="2000" dirty="0">
                <a:latin typeface="Arial Unicode MS" pitchFamily="34" charset="-128"/>
              </a:rPr>
              <a:t> (</a:t>
            </a:r>
            <a:r>
              <a:rPr lang="es-ES" sz="2000" dirty="0" err="1">
                <a:latin typeface="Arial Unicode MS" pitchFamily="34" charset="-128"/>
              </a:rPr>
              <a:t>prednisona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edo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baliokidea</a:t>
            </a:r>
            <a:r>
              <a:rPr lang="es-ES" sz="2000" dirty="0" smtClean="0">
                <a:latin typeface="Arial Unicode MS" pitchFamily="34" charset="-128"/>
              </a:rPr>
              <a:t>)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20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Paziente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ebaluazio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klinikoaren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biriken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funtzioaren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probak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ondoren</a:t>
            </a:r>
            <a:r>
              <a:rPr lang="es-ES" sz="2000" dirty="0">
                <a:latin typeface="Arial Unicode MS" pitchFamily="34" charset="-128"/>
              </a:rPr>
              <a:t> (</a:t>
            </a:r>
            <a:r>
              <a:rPr lang="es-ES" sz="2000" dirty="0" err="1">
                <a:latin typeface="Arial Unicode MS" pitchFamily="34" charset="-128"/>
              </a:rPr>
              <a:t>espirometria</a:t>
            </a:r>
            <a:r>
              <a:rPr lang="es-ES" sz="2000" dirty="0" smtClean="0">
                <a:latin typeface="Arial Unicode MS" pitchFamily="34" charset="-128"/>
              </a:rPr>
              <a:t>,  </a:t>
            </a:r>
            <a:r>
              <a:rPr lang="es-ES" sz="2000" dirty="0" err="1" smtClean="0">
                <a:latin typeface="Arial Unicode MS" pitchFamily="34" charset="-128"/>
              </a:rPr>
              <a:t>piko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fluxua</a:t>
            </a:r>
            <a:r>
              <a:rPr lang="es-ES" sz="2000" dirty="0">
                <a:latin typeface="Arial Unicode MS" pitchFamily="34" charset="-128"/>
              </a:rPr>
              <a:t>) </a:t>
            </a:r>
            <a:r>
              <a:rPr lang="es-ES" sz="2000" dirty="0" err="1">
                <a:latin typeface="Arial Unicode MS" pitchFamily="34" charset="-128"/>
              </a:rPr>
              <a:t>diagnostikoari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buruzko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zalantzek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badiraute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beharrezkoak</a:t>
            </a:r>
            <a:r>
              <a:rPr lang="es-ES" sz="2000" dirty="0">
                <a:latin typeface="Arial Unicode MS" pitchFamily="34" charset="-128"/>
              </a:rPr>
              <a:t> izan </a:t>
            </a:r>
            <a:r>
              <a:rPr lang="es-ES" sz="2000" dirty="0" err="1">
                <a:latin typeface="Arial Unicode MS" pitchFamily="34" charset="-128"/>
              </a:rPr>
              <a:t>daitezke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beste</a:t>
            </a:r>
            <a:r>
              <a:rPr lang="es-ES" sz="2000" dirty="0">
                <a:latin typeface="Arial Unicode MS" pitchFamily="34" charset="-128"/>
              </a:rPr>
              <a:t> proba </a:t>
            </a:r>
            <a:r>
              <a:rPr lang="es-ES" sz="2000" dirty="0" err="1">
                <a:latin typeface="Arial Unicode MS" pitchFamily="34" charset="-128"/>
              </a:rPr>
              <a:t>batzuk</a:t>
            </a:r>
            <a:r>
              <a:rPr lang="es-ES" sz="2000" dirty="0">
                <a:latin typeface="Arial Unicode MS" pitchFamily="34" charset="-128"/>
              </a:rPr>
              <a:t> (hala </a:t>
            </a:r>
            <a:r>
              <a:rPr lang="es-ES" sz="2000" dirty="0" err="1">
                <a:latin typeface="Arial Unicode MS" pitchFamily="34" charset="-128"/>
              </a:rPr>
              <a:t>nola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arnasan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botatako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FeNO</a:t>
            </a:r>
            <a:r>
              <a:rPr lang="es-ES" sz="2000" dirty="0">
                <a:latin typeface="Arial Unicode MS" pitchFamily="34" charset="-128"/>
              </a:rPr>
              <a:t>-oxido </a:t>
            </a:r>
            <a:r>
              <a:rPr lang="es-ES" sz="2000" dirty="0" err="1">
                <a:latin typeface="Arial Unicode MS" pitchFamily="34" charset="-128"/>
              </a:rPr>
              <a:t>nitrikoaren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frakzioaren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neurketa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metakolina</a:t>
            </a:r>
            <a:r>
              <a:rPr lang="es-ES" sz="2000" dirty="0">
                <a:latin typeface="Arial Unicode MS" pitchFamily="34" charset="-128"/>
              </a:rPr>
              <a:t>-testa, eta </a:t>
            </a:r>
            <a:r>
              <a:rPr lang="es-ES" sz="2000" dirty="0" err="1">
                <a:latin typeface="Arial Unicode MS" pitchFamily="34" charset="-128"/>
              </a:rPr>
              <a:t>abar</a:t>
            </a:r>
            <a:r>
              <a:rPr lang="es-ES" sz="2000" dirty="0">
                <a:latin typeface="Arial Unicode MS" pitchFamily="34" charset="-128"/>
              </a:rPr>
              <a:t>), </a:t>
            </a:r>
            <a:r>
              <a:rPr lang="es-ES" sz="2000" dirty="0" err="1">
                <a:latin typeface="Arial Unicode MS" pitchFamily="34" charset="-128"/>
              </a:rPr>
              <a:t>normalean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arreta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espezializatuari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dagozkionak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25154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Tratamendua</a:t>
            </a:r>
            <a:r>
              <a:rPr lang="es-ES" dirty="0" smtClean="0"/>
              <a:t> (I)</a:t>
            </a:r>
            <a:endParaRPr lang="es-E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340768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 indent="0">
              <a:buClr>
                <a:schemeClr val="tx2">
                  <a:lumMod val="50000"/>
                </a:schemeClr>
              </a:buClr>
              <a:buNone/>
            </a:pP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Tratamenduaren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helburuak</a:t>
            </a:r>
            <a:r>
              <a:rPr lang="es-ES" sz="2000" dirty="0">
                <a:solidFill>
                  <a:schemeClr val="tx2"/>
                </a:solidFill>
                <a:latin typeface="Arial Black" pitchFamily="34" charset="0"/>
              </a:rPr>
              <a:t> eta </a:t>
            </a:r>
            <a:r>
              <a:rPr lang="es-ES" sz="2000" dirty="0" err="1">
                <a:solidFill>
                  <a:schemeClr val="tx2"/>
                </a:solidFill>
                <a:latin typeface="Arial Black" pitchFamily="34" charset="0"/>
              </a:rPr>
              <a:t>osagaiak</a:t>
            </a:r>
            <a:endParaRPr lang="es-ES" sz="2000" dirty="0">
              <a:solidFill>
                <a:schemeClr val="tx2"/>
              </a:solidFill>
              <a:latin typeface="Arial Black" pitchFamily="34" charset="0"/>
            </a:endParaRPr>
          </a:p>
          <a:p>
            <a:pPr marL="0" lvl="1" indent="0">
              <a:buClr>
                <a:schemeClr val="tx2">
                  <a:lumMod val="50000"/>
                </a:schemeClr>
              </a:buClr>
              <a:buNone/>
            </a:pPr>
            <a:endParaRPr lang="es-ES" sz="8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err="1">
                <a:latin typeface="Arial Unicode MS" pitchFamily="34" charset="-128"/>
              </a:rPr>
              <a:t>S</a:t>
            </a:r>
            <a:r>
              <a:rPr lang="es-ES" sz="2400" dirty="0" err="1" smtClean="0">
                <a:latin typeface="Arial Unicode MS" pitchFamily="34" charset="-128"/>
              </a:rPr>
              <a:t>intomak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kontrolatzea</a:t>
            </a:r>
            <a:r>
              <a:rPr lang="es-ES" sz="2400" dirty="0">
                <a:latin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</a:rPr>
              <a:t>geroko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exazerbazio-arriskua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saihestea</a:t>
            </a:r>
            <a:r>
              <a:rPr lang="es-ES" sz="2400" dirty="0">
                <a:latin typeface="Arial Unicode MS" pitchFamily="34" charset="-128"/>
              </a:rPr>
              <a:t> eta </a:t>
            </a:r>
            <a:r>
              <a:rPr lang="es-ES" sz="2400" dirty="0" err="1">
                <a:latin typeface="Arial Unicode MS" pitchFamily="34" charset="-128"/>
              </a:rPr>
              <a:t>biriken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ahalik</a:t>
            </a:r>
            <a:r>
              <a:rPr lang="es-ES" sz="2400" dirty="0">
                <a:latin typeface="Arial Unicode MS" pitchFamily="34" charset="-128"/>
              </a:rPr>
              <a:t> eta </a:t>
            </a:r>
            <a:r>
              <a:rPr lang="es-ES" sz="2400" dirty="0" err="1">
                <a:latin typeface="Arial Unicode MS" pitchFamily="34" charset="-128"/>
              </a:rPr>
              <a:t>funtziorik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onena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lortzea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dira</a:t>
            </a:r>
            <a:r>
              <a:rPr lang="es-ES" sz="2400" dirty="0" smtClean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xedeak</a:t>
            </a:r>
            <a:r>
              <a:rPr lang="es-ES" sz="2400" dirty="0" smtClean="0">
                <a:latin typeface="Arial Unicode MS" pitchFamily="34" charset="-128"/>
              </a:rPr>
              <a:t>, </a:t>
            </a:r>
            <a:r>
              <a:rPr lang="es-ES" sz="2400" dirty="0" err="1">
                <a:latin typeface="Arial Unicode MS" pitchFamily="34" charset="-128"/>
              </a:rPr>
              <a:t>betiere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ondorio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kaltegarri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txikienekin</a:t>
            </a:r>
            <a:r>
              <a:rPr lang="es-ES" sz="24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8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>
                <a:latin typeface="Arial Unicode MS" pitchFamily="34" charset="-128"/>
              </a:rPr>
              <a:t>Asma-</a:t>
            </a:r>
            <a:r>
              <a:rPr lang="es-ES" sz="2400" dirty="0" err="1">
                <a:latin typeface="Arial Unicode MS" pitchFamily="34" charset="-128"/>
              </a:rPr>
              <a:t>tratamenduak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honako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alderdi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hauek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biltzen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 smtClean="0">
                <a:latin typeface="Arial Unicode MS" pitchFamily="34" charset="-128"/>
              </a:rPr>
              <a:t>ditu</a:t>
            </a:r>
            <a:r>
              <a:rPr lang="es-ES" sz="2400" dirty="0" smtClean="0">
                <a:latin typeface="Arial Unicode MS" pitchFamily="34" charset="-128"/>
              </a:rPr>
              <a:t>:</a:t>
            </a:r>
            <a:endParaRPr lang="es-ES" sz="2400" dirty="0">
              <a:latin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Jarraipen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kliniko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erregularra</a:t>
            </a:r>
            <a:r>
              <a:rPr lang="es-ES" sz="2000" dirty="0">
                <a:latin typeface="Arial Unicode MS" pitchFamily="34" charset="-128"/>
              </a:rPr>
              <a:t> 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Autokontroleko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hezkuntza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ekintza</a:t>
            </a:r>
            <a:r>
              <a:rPr lang="es-ES" sz="2000" dirty="0">
                <a:latin typeface="Arial Unicode MS" pitchFamily="34" charset="-128"/>
              </a:rPr>
              <a:t>-plana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Abiarazleak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saihesteko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neurriak</a:t>
            </a:r>
            <a:endParaRPr lang="es-ES" sz="2000" dirty="0">
              <a:latin typeface="Arial Unicode MS" pitchFamily="34" charset="-128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Tratamendu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farmakologikoa</a:t>
            </a:r>
            <a:endParaRPr lang="es-ES" sz="20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27536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ES" dirty="0" err="1"/>
              <a:t>Tratamendua</a:t>
            </a:r>
            <a:r>
              <a:rPr lang="es-ES" dirty="0"/>
              <a:t> (</a:t>
            </a:r>
            <a:r>
              <a:rPr lang="es-ES" dirty="0" smtClean="0"/>
              <a:t>II)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980728"/>
            <a:ext cx="849694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400" dirty="0" err="1">
                <a:solidFill>
                  <a:schemeClr val="tx2"/>
                </a:solidFill>
                <a:latin typeface="Arial Black" pitchFamily="34" charset="0"/>
              </a:rPr>
              <a:t>Jarraipen</a:t>
            </a:r>
            <a:r>
              <a:rPr lang="es-ES" sz="14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1400" dirty="0" err="1">
                <a:solidFill>
                  <a:schemeClr val="tx2"/>
                </a:solidFill>
                <a:latin typeface="Arial Black" pitchFamily="34" charset="0"/>
              </a:rPr>
              <a:t>kliniko</a:t>
            </a:r>
            <a:r>
              <a:rPr lang="es-ES" sz="14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1400" dirty="0" err="1">
                <a:solidFill>
                  <a:schemeClr val="tx2"/>
                </a:solidFill>
                <a:latin typeface="Arial Black" pitchFamily="34" charset="0"/>
              </a:rPr>
              <a:t>erregularra</a:t>
            </a:r>
            <a:endParaRPr lang="es-ES" sz="1400" dirty="0">
              <a:solidFill>
                <a:schemeClr val="tx2"/>
              </a:solidFill>
              <a:latin typeface="Arial Black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400" dirty="0" err="1" smtClean="0">
                <a:latin typeface="Arial Unicode MS" pitchFamily="34" charset="-128"/>
              </a:rPr>
              <a:t>Jarraipen</a:t>
            </a:r>
            <a:r>
              <a:rPr lang="es-ES" sz="1400" dirty="0" smtClean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kliniko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erregularra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egin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behar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smtClean="0">
                <a:latin typeface="Arial Unicode MS" pitchFamily="34" charset="-128"/>
              </a:rPr>
              <a:t>da, </a:t>
            </a:r>
            <a:r>
              <a:rPr lang="es-ES" sz="1400" dirty="0" err="1">
                <a:latin typeface="Arial Unicode MS" pitchFamily="34" charset="-128"/>
              </a:rPr>
              <a:t>paziente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bakoitzari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egokitua</a:t>
            </a:r>
            <a:r>
              <a:rPr lang="es-ES" sz="1400" dirty="0">
                <a:latin typeface="Arial Unicode MS" pitchFamily="34" charset="-128"/>
              </a:rPr>
              <a:t>, </a:t>
            </a:r>
            <a:r>
              <a:rPr lang="es-ES" sz="1400" dirty="0" err="1">
                <a:latin typeface="Arial Unicode MS" pitchFamily="34" charset="-128"/>
              </a:rPr>
              <a:t>Gaixotasunaren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uneko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kontrola</a:t>
            </a:r>
            <a:r>
              <a:rPr lang="es-ES" sz="1400" dirty="0">
                <a:latin typeface="Arial Unicode MS" pitchFamily="34" charset="-128"/>
              </a:rPr>
              <a:t> eta </a:t>
            </a:r>
            <a:r>
              <a:rPr lang="es-ES" sz="1400" dirty="0" err="1">
                <a:latin typeface="Arial Unicode MS" pitchFamily="34" charset="-128"/>
              </a:rPr>
              <a:t>etorkizuneko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arriskua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 smtClean="0">
                <a:latin typeface="Arial Unicode MS" pitchFamily="34" charset="-128"/>
              </a:rPr>
              <a:t>baloratuz</a:t>
            </a:r>
            <a:r>
              <a:rPr lang="es-ES" sz="1400" dirty="0" smtClean="0">
                <a:latin typeface="Arial Unicode MS" pitchFamily="34" charset="-128"/>
              </a:rPr>
              <a:t>, eta </a:t>
            </a:r>
            <a:r>
              <a:rPr lang="es-ES" sz="1400" dirty="0" err="1" smtClean="0">
                <a:latin typeface="Arial Unicode MS" pitchFamily="34" charset="-128"/>
              </a:rPr>
              <a:t>honako</a:t>
            </a:r>
            <a:r>
              <a:rPr lang="es-ES" sz="1400" dirty="0" smtClean="0">
                <a:latin typeface="Arial Unicode MS" pitchFamily="34" charset="-128"/>
              </a:rPr>
              <a:t> </a:t>
            </a:r>
            <a:r>
              <a:rPr lang="es-ES" sz="1400" dirty="0" err="1" smtClean="0">
                <a:latin typeface="Arial Unicode MS" pitchFamily="34" charset="-128"/>
              </a:rPr>
              <a:t>hauek</a:t>
            </a:r>
            <a:r>
              <a:rPr lang="es-ES" sz="1400" dirty="0" smtClean="0">
                <a:latin typeface="Arial Unicode MS" pitchFamily="34" charset="-128"/>
              </a:rPr>
              <a:t> ere </a:t>
            </a:r>
            <a:r>
              <a:rPr lang="es-ES" sz="1400" dirty="0" err="1" smtClean="0">
                <a:latin typeface="Arial Unicode MS" pitchFamily="34" charset="-128"/>
              </a:rPr>
              <a:t>kontutan</a:t>
            </a:r>
            <a:r>
              <a:rPr lang="es-ES" sz="1400" dirty="0" smtClean="0">
                <a:latin typeface="Arial Unicode MS" pitchFamily="34" charset="-128"/>
              </a:rPr>
              <a:t> </a:t>
            </a:r>
            <a:r>
              <a:rPr lang="es-ES" sz="1400" dirty="0" err="1" smtClean="0">
                <a:latin typeface="Arial Unicode MS" pitchFamily="34" charset="-128"/>
              </a:rPr>
              <a:t>edukiz</a:t>
            </a:r>
            <a:r>
              <a:rPr lang="es-ES" sz="1400" dirty="0" smtClean="0">
                <a:latin typeface="Arial Unicode MS" pitchFamily="34" charset="-128"/>
              </a:rPr>
              <a:t>: </a:t>
            </a:r>
            <a:r>
              <a:rPr lang="es-ES" sz="1400" dirty="0" err="1">
                <a:latin typeface="Arial Unicode MS" pitchFamily="34" charset="-128"/>
              </a:rPr>
              <a:t>sintomak</a:t>
            </a:r>
            <a:r>
              <a:rPr lang="es-ES" sz="1400" dirty="0">
                <a:latin typeface="Arial Unicode MS" pitchFamily="34" charset="-128"/>
              </a:rPr>
              <a:t>, </a:t>
            </a:r>
            <a:r>
              <a:rPr lang="es-ES" sz="1400" dirty="0" err="1">
                <a:latin typeface="Arial Unicode MS" pitchFamily="34" charset="-128"/>
              </a:rPr>
              <a:t>erreskateko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medikazioa</a:t>
            </a:r>
            <a:r>
              <a:rPr lang="es-ES" sz="1400" dirty="0">
                <a:latin typeface="Arial Unicode MS" pitchFamily="34" charset="-128"/>
              </a:rPr>
              <a:t> eta </a:t>
            </a:r>
            <a:r>
              <a:rPr lang="es-ES" sz="1400" dirty="0" err="1">
                <a:latin typeface="Arial Unicode MS" pitchFamily="34" charset="-128"/>
              </a:rPr>
              <a:t>eguneroko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bizitzako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jarduerekiko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interferentzia</a:t>
            </a:r>
            <a:r>
              <a:rPr lang="es-ES" sz="1400" dirty="0">
                <a:latin typeface="Arial Unicode MS" pitchFamily="34" charset="-128"/>
              </a:rPr>
              <a:t>; </a:t>
            </a:r>
            <a:r>
              <a:rPr lang="es-ES" sz="1400" dirty="0" err="1">
                <a:latin typeface="Arial Unicode MS" pitchFamily="34" charset="-128"/>
              </a:rPr>
              <a:t>biriken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funtzioa</a:t>
            </a:r>
            <a:r>
              <a:rPr lang="es-ES" sz="1400" dirty="0">
                <a:latin typeface="Arial Unicode MS" pitchFamily="34" charset="-128"/>
              </a:rPr>
              <a:t>; </a:t>
            </a:r>
            <a:r>
              <a:rPr lang="es-ES" sz="1400" dirty="0" err="1">
                <a:latin typeface="Arial Unicode MS" pitchFamily="34" charset="-128"/>
              </a:rPr>
              <a:t>exazerbazioak</a:t>
            </a:r>
            <a:r>
              <a:rPr lang="es-ES" sz="1400" dirty="0">
                <a:latin typeface="Arial Unicode MS" pitchFamily="34" charset="-128"/>
              </a:rPr>
              <a:t>; </a:t>
            </a:r>
            <a:r>
              <a:rPr lang="es-ES" sz="1400" dirty="0" err="1">
                <a:latin typeface="Arial Unicode MS" pitchFamily="34" charset="-128"/>
              </a:rPr>
              <a:t>medikazioaren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ondorio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kaltegarriak</a:t>
            </a:r>
            <a:r>
              <a:rPr lang="es-ES" sz="1400" dirty="0">
                <a:latin typeface="Arial Unicode MS" pitchFamily="34" charset="-128"/>
              </a:rPr>
              <a:t>; </a:t>
            </a:r>
            <a:r>
              <a:rPr lang="es-ES" sz="1400" dirty="0" err="1">
                <a:latin typeface="Arial Unicode MS" pitchFamily="34" charset="-128"/>
              </a:rPr>
              <a:t>inhalatzeko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teknika</a:t>
            </a:r>
            <a:r>
              <a:rPr lang="es-ES" sz="1400" dirty="0">
                <a:latin typeface="Arial Unicode MS" pitchFamily="34" charset="-128"/>
              </a:rPr>
              <a:t> eta </a:t>
            </a:r>
            <a:r>
              <a:rPr lang="es-ES" sz="1400" dirty="0" err="1" smtClean="0">
                <a:latin typeface="Arial Unicode MS" pitchFamily="34" charset="-128"/>
              </a:rPr>
              <a:t>atxikidura</a:t>
            </a:r>
            <a:r>
              <a:rPr lang="es-ES" sz="1400" dirty="0" smtClean="0">
                <a:latin typeface="Arial Unicode MS" pitchFamily="34" charset="-128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it-IT" sz="1400" dirty="0" smtClean="0">
                <a:latin typeface="Arial Unicode MS" pitchFamily="34" charset="-128"/>
              </a:rPr>
              <a:t>Oso </a:t>
            </a:r>
            <a:r>
              <a:rPr lang="it-IT" sz="1400" dirty="0">
                <a:latin typeface="Arial Unicode MS" pitchFamily="34" charset="-128"/>
              </a:rPr>
              <a:t>ohikoa da tratamendu kontrolatzailearekiko atxikidurarik </a:t>
            </a:r>
            <a:r>
              <a:rPr lang="it-IT" sz="1400" dirty="0" smtClean="0">
                <a:latin typeface="Arial Unicode MS" pitchFamily="34" charset="-128"/>
              </a:rPr>
              <a:t>eza: </a:t>
            </a:r>
            <a:r>
              <a:rPr lang="es-ES" sz="1400" dirty="0" err="1" smtClean="0">
                <a:latin typeface="Arial Unicode MS" pitchFamily="34" charset="-128"/>
              </a:rPr>
              <a:t>errezeta</a:t>
            </a:r>
            <a:r>
              <a:rPr lang="es-ES" sz="1400" dirty="0" smtClean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elektronikoan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dispentsazioak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 smtClean="0">
                <a:latin typeface="Arial Unicode MS" pitchFamily="34" charset="-128"/>
              </a:rPr>
              <a:t>kontsultatu</a:t>
            </a:r>
            <a:r>
              <a:rPr lang="es-ES" sz="1400" dirty="0" smtClean="0">
                <a:latin typeface="Arial Unicode MS" pitchFamily="34" charset="-128"/>
              </a:rPr>
              <a:t> </a:t>
            </a:r>
            <a:r>
              <a:rPr lang="es-ES" sz="1400" dirty="0" err="1" smtClean="0">
                <a:latin typeface="Arial Unicode MS" pitchFamily="34" charset="-128"/>
              </a:rPr>
              <a:t>behar</a:t>
            </a:r>
            <a:r>
              <a:rPr lang="es-ES" sz="1400" dirty="0" smtClean="0">
                <a:latin typeface="Arial Unicode MS" pitchFamily="34" charset="-128"/>
              </a:rPr>
              <a:t> </a:t>
            </a:r>
            <a:r>
              <a:rPr lang="es-ES" sz="1400" dirty="0" err="1" smtClean="0">
                <a:latin typeface="Arial Unicode MS" pitchFamily="34" charset="-128"/>
              </a:rPr>
              <a:t>dira</a:t>
            </a:r>
            <a:r>
              <a:rPr lang="es-ES" sz="1400" dirty="0" smtClean="0">
                <a:latin typeface="Arial Unicode MS" pitchFamily="34" charset="-128"/>
              </a:rPr>
              <a:t> </a:t>
            </a:r>
            <a:r>
              <a:rPr lang="es-ES" sz="1400" dirty="0">
                <a:latin typeface="Arial Unicode MS" pitchFamily="34" charset="-128"/>
              </a:rPr>
              <a:t>eta </a:t>
            </a:r>
            <a:r>
              <a:rPr lang="es-ES" sz="1400" dirty="0" err="1" smtClean="0">
                <a:latin typeface="Arial Unicode MS" pitchFamily="34" charset="-128"/>
              </a:rPr>
              <a:t>Osabide</a:t>
            </a:r>
            <a:r>
              <a:rPr lang="es-ES" sz="1400" dirty="0" smtClean="0">
                <a:latin typeface="Arial Unicode MS" pitchFamily="34" charset="-128"/>
              </a:rPr>
              <a:t> </a:t>
            </a:r>
            <a:r>
              <a:rPr lang="es-ES" sz="1400" dirty="0" err="1" smtClean="0">
                <a:latin typeface="Arial Unicode MS" pitchFamily="34" charset="-128"/>
              </a:rPr>
              <a:t>Globalen</a:t>
            </a:r>
            <a:r>
              <a:rPr lang="es-ES" sz="1400" dirty="0" smtClean="0">
                <a:latin typeface="Arial Unicode MS" pitchFamily="34" charset="-128"/>
              </a:rPr>
              <a:t> </a:t>
            </a:r>
            <a:r>
              <a:rPr lang="es-ES" sz="1400" dirty="0" err="1" smtClean="0">
                <a:latin typeface="Arial Unicode MS" pitchFamily="34" charset="-128"/>
              </a:rPr>
              <a:t>eskuragarri</a:t>
            </a:r>
            <a:r>
              <a:rPr lang="es-ES" sz="1400" dirty="0" smtClean="0">
                <a:latin typeface="Arial Unicode MS" pitchFamily="34" charset="-128"/>
              </a:rPr>
              <a:t> </a:t>
            </a:r>
            <a:r>
              <a:rPr lang="es-ES" sz="1400" dirty="0" err="1" smtClean="0">
                <a:latin typeface="Arial Unicode MS" pitchFamily="34" charset="-128"/>
              </a:rPr>
              <a:t>dauden</a:t>
            </a:r>
            <a:r>
              <a:rPr lang="es-ES" sz="1400" dirty="0" smtClean="0">
                <a:latin typeface="Arial Unicode MS" pitchFamily="34" charset="-128"/>
              </a:rPr>
              <a:t> tresna </a:t>
            </a:r>
            <a:r>
              <a:rPr lang="es-ES" sz="1400" dirty="0" err="1" smtClean="0">
                <a:latin typeface="Arial Unicode MS" pitchFamily="34" charset="-128"/>
              </a:rPr>
              <a:t>orokorrak</a:t>
            </a:r>
            <a:r>
              <a:rPr lang="es-ES" sz="1400" dirty="0" smtClean="0">
                <a:latin typeface="Arial Unicode MS" pitchFamily="34" charset="-128"/>
              </a:rPr>
              <a:t>, </a:t>
            </a:r>
            <a:r>
              <a:rPr lang="es-ES" sz="1400" dirty="0">
                <a:latin typeface="Arial Unicode MS" pitchFamily="34" charset="-128"/>
              </a:rPr>
              <a:t>hala </a:t>
            </a:r>
            <a:r>
              <a:rPr lang="es-ES" sz="1400" dirty="0" err="1">
                <a:latin typeface="Arial Unicode MS" pitchFamily="34" charset="-128"/>
              </a:rPr>
              <a:t>nola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Morisky-Greenen</a:t>
            </a:r>
            <a:r>
              <a:rPr lang="es-ES" sz="1400" dirty="0">
                <a:latin typeface="Arial Unicode MS" pitchFamily="34" charset="-128"/>
              </a:rPr>
              <a:t> testa, </a:t>
            </a:r>
            <a:r>
              <a:rPr lang="es-ES" sz="1400" dirty="0" err="1">
                <a:latin typeface="Arial Unicode MS" pitchFamily="34" charset="-128"/>
              </a:rPr>
              <a:t>Haynes-Sackettena</a:t>
            </a:r>
            <a:r>
              <a:rPr lang="es-ES" sz="1400" dirty="0">
                <a:latin typeface="Arial Unicode MS" pitchFamily="34" charset="-128"/>
              </a:rPr>
              <a:t>, </a:t>
            </a:r>
            <a:r>
              <a:rPr lang="es-ES" sz="1400" dirty="0" err="1">
                <a:latin typeface="Arial Unicode MS" pitchFamily="34" charset="-128"/>
              </a:rPr>
              <a:t>edo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berariazko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Inhalagailuekiko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Atxikidura</a:t>
            </a:r>
            <a:r>
              <a:rPr lang="es-ES" sz="1400" dirty="0">
                <a:latin typeface="Arial Unicode MS" pitchFamily="34" charset="-128"/>
              </a:rPr>
              <a:t> Testa (TAI</a:t>
            </a:r>
            <a:r>
              <a:rPr lang="es-ES" sz="1400" dirty="0" smtClean="0">
                <a:latin typeface="Arial Unicode MS" pitchFamily="34" charset="-128"/>
              </a:rPr>
              <a:t>) </a:t>
            </a:r>
            <a:r>
              <a:rPr lang="es-ES" sz="1400" dirty="0" err="1" smtClean="0">
                <a:latin typeface="Arial Unicode MS" pitchFamily="34" charset="-128"/>
              </a:rPr>
              <a:t>erabili</a:t>
            </a:r>
            <a:r>
              <a:rPr lang="es-ES" sz="1400" dirty="0" smtClean="0">
                <a:latin typeface="Arial Unicode MS" pitchFamily="34" charset="-128"/>
              </a:rPr>
              <a:t> </a:t>
            </a:r>
            <a:r>
              <a:rPr lang="es-ES" sz="1400" dirty="0" err="1" smtClean="0">
                <a:latin typeface="Arial Unicode MS" pitchFamily="34" charset="-128"/>
              </a:rPr>
              <a:t>daitezke</a:t>
            </a:r>
            <a:r>
              <a:rPr lang="es-ES" sz="1400" dirty="0">
                <a:latin typeface="Arial Unicode MS" pitchFamily="34" charset="-128"/>
              </a:rPr>
              <a:t>. </a:t>
            </a:r>
            <a:r>
              <a:rPr lang="es-ES" sz="1400" dirty="0" err="1" smtClean="0">
                <a:latin typeface="Arial Unicode MS" pitchFamily="34" charset="-128"/>
              </a:rPr>
              <a:t>Eskuragarri</a:t>
            </a:r>
            <a:r>
              <a:rPr lang="es-ES" sz="1400" dirty="0" smtClean="0">
                <a:latin typeface="Arial Unicode MS" pitchFamily="34" charset="-128"/>
              </a:rPr>
              <a:t> </a:t>
            </a:r>
            <a:r>
              <a:rPr lang="es-ES" sz="1400" dirty="0" err="1" smtClean="0">
                <a:latin typeface="Arial Unicode MS" pitchFamily="34" charset="-128"/>
              </a:rPr>
              <a:t>dago</a:t>
            </a:r>
            <a:r>
              <a:rPr lang="es-ES" sz="1400" dirty="0" smtClean="0">
                <a:latin typeface="Arial Unicode MS" pitchFamily="34" charset="-128"/>
              </a:rPr>
              <a:t> ere </a:t>
            </a:r>
            <a:r>
              <a:rPr lang="es-ES" sz="1400" dirty="0" err="1" smtClean="0">
                <a:latin typeface="Arial Unicode MS" pitchFamily="34" charset="-128"/>
              </a:rPr>
              <a:t>asmaren</a:t>
            </a:r>
            <a:r>
              <a:rPr lang="es-ES" sz="1400" dirty="0" smtClean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kontrol</a:t>
            </a:r>
            <a:r>
              <a:rPr lang="es-ES" sz="1400" dirty="0">
                <a:latin typeface="Arial Unicode MS" pitchFamily="34" charset="-128"/>
              </a:rPr>
              <a:t>-testaren </a:t>
            </a:r>
            <a:r>
              <a:rPr lang="es-ES" sz="1400" dirty="0" err="1">
                <a:latin typeface="Arial Unicode MS" pitchFamily="34" charset="-128"/>
              </a:rPr>
              <a:t>formularioa</a:t>
            </a:r>
            <a:r>
              <a:rPr lang="es-ES" sz="1400" dirty="0">
                <a:latin typeface="Arial Unicode MS" pitchFamily="34" charset="-128"/>
              </a:rPr>
              <a:t> (ACT), </a:t>
            </a:r>
            <a:r>
              <a:rPr lang="es-ES" sz="1400" dirty="0" err="1">
                <a:latin typeface="Arial Unicode MS" pitchFamily="34" charset="-128"/>
              </a:rPr>
              <a:t>sintomen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ebaluazioa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jasotzen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duena</a:t>
            </a:r>
            <a:r>
              <a:rPr lang="es-ES" sz="1400" dirty="0">
                <a:latin typeface="Arial Unicode MS" pitchFamily="34" charset="-128"/>
              </a:rPr>
              <a:t>. </a:t>
            </a:r>
            <a:endParaRPr lang="es-ES" sz="14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8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400" dirty="0" err="1">
                <a:solidFill>
                  <a:schemeClr val="tx2"/>
                </a:solidFill>
                <a:latin typeface="Arial Black" pitchFamily="34" charset="0"/>
              </a:rPr>
              <a:t>Autokontroleko</a:t>
            </a:r>
            <a:r>
              <a:rPr lang="es-ES" sz="14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1400" dirty="0" err="1">
                <a:solidFill>
                  <a:schemeClr val="tx2"/>
                </a:solidFill>
                <a:latin typeface="Arial Black" pitchFamily="34" charset="0"/>
              </a:rPr>
              <a:t>hezkuntza</a:t>
            </a:r>
            <a:r>
              <a:rPr lang="es-ES" sz="1400" dirty="0">
                <a:solidFill>
                  <a:schemeClr val="tx2"/>
                </a:solidFill>
                <a:latin typeface="Arial Black" pitchFamily="34" charset="0"/>
              </a:rPr>
              <a:t> eta </a:t>
            </a:r>
            <a:r>
              <a:rPr lang="es-ES" sz="1400" dirty="0" err="1">
                <a:solidFill>
                  <a:schemeClr val="tx2"/>
                </a:solidFill>
                <a:latin typeface="Arial Black" pitchFamily="34" charset="0"/>
              </a:rPr>
              <a:t>ekintza</a:t>
            </a:r>
            <a:r>
              <a:rPr lang="es-ES" sz="1400" dirty="0">
                <a:solidFill>
                  <a:schemeClr val="tx2"/>
                </a:solidFill>
                <a:latin typeface="Arial Black" pitchFamily="34" charset="0"/>
              </a:rPr>
              <a:t>-plana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400" dirty="0" err="1" smtClean="0">
                <a:latin typeface="Arial Unicode MS" pitchFamily="34" charset="-128"/>
              </a:rPr>
              <a:t>Autokontroleko</a:t>
            </a:r>
            <a:r>
              <a:rPr lang="es-ES" sz="1400" dirty="0" smtClean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hezkuntzak</a:t>
            </a:r>
            <a:r>
              <a:rPr lang="es-ES" sz="1400" dirty="0">
                <a:latin typeface="Arial Unicode MS" pitchFamily="34" charset="-128"/>
              </a:rPr>
              <a:t>, </a:t>
            </a:r>
            <a:r>
              <a:rPr lang="es-ES" sz="1400" dirty="0" err="1">
                <a:latin typeface="Arial Unicode MS" pitchFamily="34" charset="-128"/>
              </a:rPr>
              <a:t>idatzizko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ekintza-planak</a:t>
            </a:r>
            <a:r>
              <a:rPr lang="es-ES" sz="1400" dirty="0">
                <a:latin typeface="Arial Unicode MS" pitchFamily="34" charset="-128"/>
              </a:rPr>
              <a:t> eta </a:t>
            </a:r>
            <a:r>
              <a:rPr lang="es-ES" sz="1400" dirty="0" err="1">
                <a:latin typeface="Arial Unicode MS" pitchFamily="34" charset="-128"/>
              </a:rPr>
              <a:t>jarraipen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kliniko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erregularra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dauzkanak</a:t>
            </a:r>
            <a:r>
              <a:rPr lang="es-ES" sz="1400" dirty="0">
                <a:latin typeface="Arial Unicode MS" pitchFamily="34" charset="-128"/>
              </a:rPr>
              <a:t>, </a:t>
            </a:r>
            <a:r>
              <a:rPr lang="es-ES" sz="1400" dirty="0" err="1">
                <a:latin typeface="Arial Unicode MS" pitchFamily="34" charset="-128"/>
              </a:rPr>
              <a:t>osasuneko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emaitzak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hobetzen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ditu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 smtClean="0">
                <a:latin typeface="Arial Unicode MS" pitchFamily="34" charset="-128"/>
              </a:rPr>
              <a:t>asman</a:t>
            </a:r>
            <a:r>
              <a:rPr lang="es-ES" sz="1400" dirty="0" smtClean="0">
                <a:latin typeface="Arial Unicode MS" pitchFamily="34" charset="-128"/>
              </a:rPr>
              <a:t>; </a:t>
            </a:r>
            <a:r>
              <a:rPr lang="nn-NO" sz="1400" dirty="0" smtClean="0">
                <a:latin typeface="Arial Unicode MS" pitchFamily="34" charset="-128"/>
              </a:rPr>
              <a:t>horregatik, tratamenduaren </a:t>
            </a:r>
            <a:r>
              <a:rPr lang="nn-NO" sz="1400" dirty="0">
                <a:latin typeface="Arial Unicode MS" pitchFamily="34" charset="-128"/>
              </a:rPr>
              <a:t>ohiko osagai </a:t>
            </a:r>
            <a:r>
              <a:rPr lang="nn-NO" sz="1400" dirty="0" smtClean="0">
                <a:latin typeface="Arial Unicode MS" pitchFamily="34" charset="-128"/>
              </a:rPr>
              <a:t>gisa</a:t>
            </a:r>
            <a:r>
              <a:rPr lang="es-ES" sz="1400" dirty="0" smtClean="0">
                <a:latin typeface="Arial Unicode MS" pitchFamily="34" charset="-128"/>
              </a:rPr>
              <a:t> </a:t>
            </a:r>
            <a:r>
              <a:rPr lang="nn-NO" sz="1400" dirty="0" smtClean="0">
                <a:latin typeface="Arial Unicode MS" pitchFamily="34" charset="-128"/>
              </a:rPr>
              <a:t>lehenetsi </a:t>
            </a:r>
            <a:r>
              <a:rPr lang="nn-NO" sz="1400" dirty="0">
                <a:latin typeface="Arial Unicode MS" pitchFamily="34" charset="-128"/>
              </a:rPr>
              <a:t>eta ezarri behar </a:t>
            </a:r>
            <a:r>
              <a:rPr lang="nn-NO" sz="1400" dirty="0" smtClean="0">
                <a:latin typeface="Arial Unicode MS" pitchFamily="34" charset="-128"/>
              </a:rPr>
              <a:t>litzateke.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nn-NO" sz="1400" dirty="0">
                <a:latin typeface="Arial Unicode MS" pitchFamily="34" charset="-128"/>
              </a:rPr>
              <a:t>Idatzizko ekintza-planek honako hauek jaso behar dituzte: pazientearen ohiko medikazioa, sintomek okerrera egin ote duten jakiteko jarraibideak, medikazioa noiz eta nola areagotu, ahozko kortikoideak hartzen noiz eta nola hasi, eta asistentzia medikoa edo larrialdiko laguntza  noiz </a:t>
            </a:r>
            <a:r>
              <a:rPr lang="nn-NO" sz="1400" dirty="0" smtClean="0">
                <a:latin typeface="Arial Unicode MS" pitchFamily="34" charset="-128"/>
              </a:rPr>
              <a:t>eskatu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400" dirty="0" err="1">
                <a:latin typeface="Arial Unicode MS" pitchFamily="34" charset="-128"/>
              </a:rPr>
              <a:t>Asmari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lotutako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edozein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kontsulta</a:t>
            </a:r>
            <a:r>
              <a:rPr lang="es-ES" sz="1400" dirty="0" smtClean="0">
                <a:latin typeface="Arial Unicode MS" pitchFamily="34" charset="-128"/>
              </a:rPr>
              <a:t>, </a:t>
            </a:r>
            <a:r>
              <a:rPr lang="eu-ES" sz="1400" dirty="0"/>
              <a:t>ekintza-plan </a:t>
            </a:r>
            <a:r>
              <a:rPr lang="es-ES" sz="1400" dirty="0" err="1" smtClean="0">
                <a:latin typeface="Arial Unicode MS" pitchFamily="34" charset="-128"/>
              </a:rPr>
              <a:t>bat</a:t>
            </a:r>
            <a:r>
              <a:rPr lang="es-ES" sz="1400" dirty="0" smtClean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ezarri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edo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indartzeko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baliatu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>
                <a:latin typeface="Arial Unicode MS" pitchFamily="34" charset="-128"/>
              </a:rPr>
              <a:t>behar</a:t>
            </a:r>
            <a:r>
              <a:rPr lang="es-ES" sz="1400" dirty="0">
                <a:latin typeface="Arial Unicode MS" pitchFamily="34" charset="-128"/>
              </a:rPr>
              <a:t> </a:t>
            </a:r>
            <a:r>
              <a:rPr lang="es-ES" sz="1400" dirty="0" err="1" smtClean="0">
                <a:latin typeface="Arial Unicode MS" pitchFamily="34" charset="-128"/>
              </a:rPr>
              <a:t>litzake</a:t>
            </a:r>
            <a:endParaRPr lang="es-ES" sz="18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954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39"/>
          <a:stretch/>
        </p:blipFill>
        <p:spPr bwMode="auto">
          <a:xfrm>
            <a:off x="251520" y="-4037"/>
            <a:ext cx="8892481" cy="68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54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es-ES" dirty="0" err="1"/>
              <a:t>Tratamendua</a:t>
            </a:r>
            <a:r>
              <a:rPr lang="es-ES" dirty="0"/>
              <a:t> (</a:t>
            </a:r>
            <a:r>
              <a:rPr lang="es-ES" dirty="0" smtClean="0"/>
              <a:t>III</a:t>
            </a:r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980728"/>
            <a:ext cx="8496944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600" dirty="0" err="1">
                <a:solidFill>
                  <a:schemeClr val="tx2"/>
                </a:solidFill>
                <a:latin typeface="Arial Black" pitchFamily="34" charset="0"/>
              </a:rPr>
              <a:t>Tratamendu</a:t>
            </a:r>
            <a:r>
              <a:rPr lang="es-ES" sz="16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1600" dirty="0" err="1">
                <a:solidFill>
                  <a:schemeClr val="tx2"/>
                </a:solidFill>
                <a:latin typeface="Arial Black" pitchFamily="34" charset="0"/>
              </a:rPr>
              <a:t>ez-farmakologikoa</a:t>
            </a:r>
            <a:r>
              <a:rPr lang="es-ES" sz="1600" dirty="0">
                <a:solidFill>
                  <a:schemeClr val="tx2"/>
                </a:solidFill>
                <a:latin typeface="Arial Black" pitchFamily="34" charset="0"/>
              </a:rPr>
              <a:t> eta </a:t>
            </a:r>
            <a:r>
              <a:rPr lang="es-ES" sz="1600" dirty="0" err="1">
                <a:solidFill>
                  <a:schemeClr val="tx2"/>
                </a:solidFill>
                <a:latin typeface="Arial Black" pitchFamily="34" charset="0"/>
              </a:rPr>
              <a:t>abiarazleak</a:t>
            </a:r>
            <a:r>
              <a:rPr lang="es-ES" sz="16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1600" dirty="0" err="1">
                <a:solidFill>
                  <a:schemeClr val="tx2"/>
                </a:solidFill>
                <a:latin typeface="Arial Black" pitchFamily="34" charset="0"/>
              </a:rPr>
              <a:t>saihesteko</a:t>
            </a:r>
            <a:r>
              <a:rPr lang="es-ES" sz="16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1600" dirty="0" err="1">
                <a:solidFill>
                  <a:schemeClr val="tx2"/>
                </a:solidFill>
                <a:latin typeface="Arial Black" pitchFamily="34" charset="0"/>
              </a:rPr>
              <a:t>neurriak</a:t>
            </a:r>
            <a:endParaRPr lang="es-ES" sz="1600" dirty="0">
              <a:solidFill>
                <a:schemeClr val="tx2"/>
              </a:solidFill>
              <a:latin typeface="Arial Black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0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 smtClean="0">
                <a:latin typeface="Arial Unicode MS" pitchFamily="34" charset="-128"/>
              </a:rPr>
              <a:t>Pazientea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sentsibilizatuta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dagoen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ingurumeneko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abiarazleen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eraginpean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jartzeak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sintomak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okerraraz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litzake</a:t>
            </a:r>
            <a:r>
              <a:rPr lang="es-ES" sz="1800" dirty="0">
                <a:latin typeface="Arial Unicode MS" pitchFamily="34" charset="-128"/>
              </a:rPr>
              <a:t> eta, </a:t>
            </a:r>
            <a:r>
              <a:rPr lang="es-ES" sz="1800" dirty="0" err="1">
                <a:latin typeface="Arial Unicode MS" pitchFamily="34" charset="-128"/>
              </a:rPr>
              <a:t>beraz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saihestu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behar</a:t>
            </a:r>
            <a:r>
              <a:rPr lang="es-ES" sz="1800" dirty="0">
                <a:latin typeface="Arial Unicode MS" pitchFamily="34" charset="-128"/>
              </a:rPr>
              <a:t> da. </a:t>
            </a:r>
            <a:r>
              <a:rPr lang="es-ES" sz="1800" dirty="0" err="1">
                <a:latin typeface="Arial Unicode MS" pitchFamily="34" charset="-128"/>
              </a:rPr>
              <a:t>Akaroen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kasuan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halakoak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saihesteko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neurri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fisikoek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zein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kimikoek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erakutsi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dute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direla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berez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exazerbazioak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murrizteko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eraginkorrak</a:t>
            </a:r>
            <a:r>
              <a:rPr lang="es-ES" sz="1800" dirty="0" smtClean="0">
                <a:latin typeface="Arial Unicode MS" pitchFamily="34" charset="-128"/>
              </a:rPr>
              <a:t>.</a:t>
            </a:r>
            <a:endParaRPr lang="es-ES" sz="1800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0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latin typeface="Arial Unicode MS" pitchFamily="34" charset="-128"/>
              </a:rPr>
              <a:t>Tabako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kearen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eraginpean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zuzenean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nahiz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pasiboki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jartzea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asmaren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sintomak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kontrola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okertzeari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lotu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zaio</a:t>
            </a:r>
            <a:r>
              <a:rPr lang="es-ES" sz="1800" dirty="0">
                <a:latin typeface="Arial Unicode MS" pitchFamily="34" charset="-128"/>
              </a:rPr>
              <a:t> eta, </a:t>
            </a:r>
            <a:r>
              <a:rPr lang="es-ES" sz="1800" dirty="0" err="1">
                <a:latin typeface="Arial Unicode MS" pitchFamily="34" charset="-128"/>
              </a:rPr>
              <a:t>beraz</a:t>
            </a:r>
            <a:r>
              <a:rPr lang="es-ES" sz="1800" dirty="0">
                <a:latin typeface="Arial Unicode MS" pitchFamily="34" charset="-128"/>
              </a:rPr>
              <a:t>, asma </a:t>
            </a:r>
            <a:r>
              <a:rPr lang="es-ES" sz="1800" dirty="0" err="1">
                <a:latin typeface="Arial Unicode MS" pitchFamily="34" charset="-128"/>
              </a:rPr>
              <a:t>duten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paziente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erretzaileei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laguntza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eskaini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behar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zaie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erretzeari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uzteko</a:t>
            </a:r>
            <a:endParaRPr lang="es-ES" sz="18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0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>
                <a:latin typeface="Arial Unicode MS" pitchFamily="34" charset="-128"/>
              </a:rPr>
              <a:t>Beta-</a:t>
            </a:r>
            <a:r>
              <a:rPr lang="es-ES" sz="1800" dirty="0" err="1">
                <a:latin typeface="Arial Unicode MS" pitchFamily="34" charset="-128"/>
              </a:rPr>
              <a:t>blokeatzaileek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begietako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tantak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barne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bronkoespasmoa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eragin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dezakete</a:t>
            </a:r>
            <a:r>
              <a:rPr lang="es-ES" sz="1800" dirty="0">
                <a:latin typeface="Arial Unicode MS" pitchFamily="34" charset="-128"/>
              </a:rPr>
              <a:t> eta, </a:t>
            </a:r>
            <a:r>
              <a:rPr lang="es-ES" sz="1800" dirty="0" err="1">
                <a:latin typeface="Arial Unicode MS" pitchFamily="34" charset="-128"/>
              </a:rPr>
              <a:t>beraz</a:t>
            </a:r>
            <a:r>
              <a:rPr lang="es-ES" sz="1800" dirty="0">
                <a:latin typeface="Arial Unicode MS" pitchFamily="34" charset="-128"/>
              </a:rPr>
              <a:t>, oro </a:t>
            </a:r>
            <a:r>
              <a:rPr lang="es-ES" sz="1800" dirty="0" err="1">
                <a:latin typeface="Arial Unicode MS" pitchFamily="34" charset="-128"/>
              </a:rPr>
              <a:t>har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haiek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erabiltzea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saihestu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behar</a:t>
            </a:r>
            <a:r>
              <a:rPr lang="es-ES" sz="1800" dirty="0">
                <a:latin typeface="Arial Unicode MS" pitchFamily="34" charset="-128"/>
              </a:rPr>
              <a:t> da asma </a:t>
            </a:r>
            <a:r>
              <a:rPr lang="es-ES" sz="1800" dirty="0" err="1">
                <a:latin typeface="Arial Unicode MS" pitchFamily="34" charset="-128"/>
              </a:rPr>
              <a:t>duten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pazienteen</a:t>
            </a:r>
            <a:r>
              <a:rPr lang="es-ES" sz="1800" dirty="0">
                <a:latin typeface="Arial Unicode MS" pitchFamily="34" charset="-128"/>
              </a:rPr>
              <a:t> kasuan3. </a:t>
            </a:r>
            <a:r>
              <a:rPr lang="es-ES" sz="1800" dirty="0" err="1">
                <a:latin typeface="Arial Unicode MS" pitchFamily="34" charset="-128"/>
              </a:rPr>
              <a:t>Patologia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batzuk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artatzeko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beharrezkoak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direnean</a:t>
            </a:r>
            <a:r>
              <a:rPr lang="es-ES" sz="1800" dirty="0">
                <a:latin typeface="Arial Unicode MS" pitchFamily="34" charset="-128"/>
              </a:rPr>
              <a:t>, hala </a:t>
            </a:r>
            <a:r>
              <a:rPr lang="es-ES" sz="1800" dirty="0" err="1">
                <a:latin typeface="Arial Unicode MS" pitchFamily="34" charset="-128"/>
              </a:rPr>
              <a:t>nola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bihotzeko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gutxiegitasuna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infartu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ondokoa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hobe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dira</a:t>
            </a:r>
            <a:r>
              <a:rPr lang="es-ES" sz="1800" dirty="0">
                <a:latin typeface="Arial Unicode MS" pitchFamily="34" charset="-128"/>
              </a:rPr>
              <a:t> beta-</a:t>
            </a:r>
            <a:r>
              <a:rPr lang="es-ES" sz="1800" dirty="0" err="1">
                <a:latin typeface="Arial Unicode MS" pitchFamily="34" charset="-128"/>
              </a:rPr>
              <a:t>blokeatzaile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kardioselektiboak</a:t>
            </a:r>
            <a:r>
              <a:rPr lang="es-ES" sz="1800" dirty="0">
                <a:latin typeface="Arial Unicode MS" pitchFamily="34" charset="-128"/>
              </a:rPr>
              <a:t>.</a:t>
            </a:r>
            <a:endParaRPr lang="es-ES" sz="1800" dirty="0" smtClean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400" dirty="0" smtClean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49218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yARmSBo90MXppUFASZUUO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Yxz5B8gosKIc50IFAKL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jMHoTj4NvKVyizNkTnl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y7AzppM9zpyreModfXk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Yxz5B8gosKIc50IFAKL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jMHoTj4NvKVyizNkTnl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y7AzppM9zpyreModfXkF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</TotalTime>
  <Words>2126</Words>
  <Application>Microsoft Office PowerPoint</Application>
  <PresentationFormat>Presentación en pantalla (4:3)</PresentationFormat>
  <Paragraphs>139</Paragraphs>
  <Slides>25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3_Diseño personalizado</vt:lpstr>
      <vt:lpstr> ASMA HELDUETAN ETA NERABEETAN  25 Lib, 08 zk. 2017 </vt:lpstr>
      <vt:lpstr>Aurkibidea</vt:lpstr>
      <vt:lpstr>Sarrera</vt:lpstr>
      <vt:lpstr>Diagnostikoa (I)</vt:lpstr>
      <vt:lpstr>Diagnostikoa (II)</vt:lpstr>
      <vt:lpstr>Tratamendua (I)</vt:lpstr>
      <vt:lpstr>Tratamendua (II)</vt:lpstr>
      <vt:lpstr>Presentación de PowerPoint</vt:lpstr>
      <vt:lpstr>Tratamendua (III)</vt:lpstr>
      <vt:lpstr>Tratamendu farmakologikoa (I)</vt:lpstr>
      <vt:lpstr>Presentación de PowerPoint</vt:lpstr>
      <vt:lpstr>Tratamendu farmakologikoa (II)</vt:lpstr>
      <vt:lpstr>Presentación de PowerPoint</vt:lpstr>
      <vt:lpstr>Tratamendu farmakologikoa (III)</vt:lpstr>
      <vt:lpstr>Tratamendu farmakologikoa (IV)</vt:lpstr>
      <vt:lpstr>Tratamendua murriztea (I)</vt:lpstr>
      <vt:lpstr>Tratamendua murriztea (II)</vt:lpstr>
      <vt:lpstr>Asma: bizi osorako gaixotasun bat? </vt:lpstr>
      <vt:lpstr>Asmaren mailakako tratamendua Osakidetzan: zer diote datuek?</vt:lpstr>
      <vt:lpstr>Asmaren tratamendua egoera berezietan</vt:lpstr>
      <vt:lpstr>Komorbilitatearen tratamendua</vt:lpstr>
      <vt:lpstr>Presentación de PowerPoint</vt:lpstr>
      <vt:lpstr>Presentación de PowerPoint</vt:lpstr>
      <vt:lpstr>Presentación de PowerPoint</vt:lpstr>
      <vt:lpstr>Informazio gehiago eta bibliografia…</vt:lpstr>
    </vt:vector>
  </TitlesOfParts>
  <Company>N.G.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Farmakoterapia Informazioa</dc:title>
  <dc:creator>COMITE REDACCION INFAC</dc:creator>
  <cp:lastModifiedBy>Varona Garcia, Carlos Felipe</cp:lastModifiedBy>
  <cp:revision>202</cp:revision>
  <dcterms:created xsi:type="dcterms:W3CDTF">2007-11-13T08:52:06Z</dcterms:created>
  <dcterms:modified xsi:type="dcterms:W3CDTF">2017-12-18T08:11:09Z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